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2" r:id="rId2"/>
    <p:sldMasterId id="2147483653" r:id="rId3"/>
  </p:sldMasterIdLst>
  <p:notesMasterIdLst>
    <p:notesMasterId r:id="rId119"/>
  </p:notesMasterIdLst>
  <p:sldIdLst>
    <p:sldId id="344" r:id="rId4"/>
    <p:sldId id="274" r:id="rId5"/>
    <p:sldId id="275" r:id="rId6"/>
    <p:sldId id="371" r:id="rId7"/>
    <p:sldId id="397" r:id="rId8"/>
    <p:sldId id="424" r:id="rId9"/>
    <p:sldId id="276" r:id="rId10"/>
    <p:sldId id="369" r:id="rId11"/>
    <p:sldId id="475" r:id="rId12"/>
    <p:sldId id="476" r:id="rId13"/>
    <p:sldId id="494" r:id="rId14"/>
    <p:sldId id="407" r:id="rId15"/>
    <p:sldId id="477" r:id="rId16"/>
    <p:sldId id="426" r:id="rId17"/>
    <p:sldId id="469" r:id="rId18"/>
    <p:sldId id="457" r:id="rId19"/>
    <p:sldId id="483" r:id="rId20"/>
    <p:sldId id="373" r:id="rId21"/>
    <p:sldId id="405" r:id="rId22"/>
    <p:sldId id="427" r:id="rId23"/>
    <p:sldId id="406" r:id="rId24"/>
    <p:sldId id="470" r:id="rId25"/>
    <p:sldId id="428" r:id="rId26"/>
    <p:sldId id="429" r:id="rId27"/>
    <p:sldId id="484" r:id="rId28"/>
    <p:sldId id="485" r:id="rId29"/>
    <p:sldId id="495" r:id="rId30"/>
    <p:sldId id="277" r:id="rId31"/>
    <p:sldId id="278" r:id="rId32"/>
    <p:sldId id="348" r:id="rId33"/>
    <p:sldId id="398" r:id="rId34"/>
    <p:sldId id="439" r:id="rId35"/>
    <p:sldId id="458" r:id="rId36"/>
    <p:sldId id="349" r:id="rId37"/>
    <p:sldId id="496" r:id="rId38"/>
    <p:sldId id="440" r:id="rId39"/>
    <p:sldId id="326" r:id="rId40"/>
    <p:sldId id="434" r:id="rId41"/>
    <p:sldId id="350" r:id="rId42"/>
    <p:sldId id="450" r:id="rId43"/>
    <p:sldId id="497" r:id="rId44"/>
    <p:sldId id="498" r:id="rId45"/>
    <p:sldId id="279" r:id="rId46"/>
    <p:sldId id="409" r:id="rId47"/>
    <p:sldId id="410" r:id="rId48"/>
    <p:sldId id="411" r:id="rId49"/>
    <p:sldId id="412" r:id="rId50"/>
    <p:sldId id="460" r:id="rId51"/>
    <p:sldId id="413" r:id="rId52"/>
    <p:sldId id="499" r:id="rId53"/>
    <p:sldId id="280" r:id="rId54"/>
    <p:sldId id="310" r:id="rId55"/>
    <p:sldId id="282" r:id="rId56"/>
    <p:sldId id="309" r:id="rId57"/>
    <p:sldId id="414" r:id="rId58"/>
    <p:sldId id="284" r:id="rId59"/>
    <p:sldId id="354" r:id="rId60"/>
    <p:sldId id="500" r:id="rId61"/>
    <p:sldId id="312" r:id="rId62"/>
    <p:sldId id="375" r:id="rId63"/>
    <p:sldId id="311" r:id="rId64"/>
    <p:sldId id="372" r:id="rId65"/>
    <p:sldId id="357" r:id="rId66"/>
    <p:sldId id="462" r:id="rId67"/>
    <p:sldId id="396" r:id="rId68"/>
    <p:sldId id="486" r:id="rId69"/>
    <p:sldId id="501" r:id="rId70"/>
    <p:sldId id="378" r:id="rId71"/>
    <p:sldId id="379" r:id="rId72"/>
    <p:sldId id="401" r:id="rId73"/>
    <p:sldId id="443" r:id="rId74"/>
    <p:sldId id="430" r:id="rId75"/>
    <p:sldId id="431" r:id="rId76"/>
    <p:sldId id="452" r:id="rId77"/>
    <p:sldId id="463" r:id="rId78"/>
    <p:sldId id="487" r:id="rId79"/>
    <p:sldId id="358" r:id="rId80"/>
    <p:sldId id="503" r:id="rId81"/>
    <p:sldId id="505" r:id="rId82"/>
    <p:sldId id="506" r:id="rId83"/>
    <p:sldId id="415" r:id="rId84"/>
    <p:sldId id="400" r:id="rId85"/>
    <p:sldId id="453" r:id="rId86"/>
    <p:sldId id="502" r:id="rId87"/>
    <p:sldId id="416" r:id="rId88"/>
    <p:sldId id="472" r:id="rId89"/>
    <p:sldId id="488" r:id="rId90"/>
    <p:sldId id="507" r:id="rId91"/>
    <p:sldId id="489" r:id="rId92"/>
    <p:sldId id="508" r:id="rId93"/>
    <p:sldId id="480" r:id="rId94"/>
    <p:sldId id="490" r:id="rId95"/>
    <p:sldId id="473" r:id="rId96"/>
    <p:sldId id="479" r:id="rId97"/>
    <p:sldId id="418" r:id="rId98"/>
    <p:sldId id="444" r:id="rId99"/>
    <p:sldId id="481" r:id="rId100"/>
    <p:sldId id="509" r:id="rId101"/>
    <p:sldId id="468" r:id="rId102"/>
    <p:sldId id="422" r:id="rId103"/>
    <p:sldId id="432" r:id="rId104"/>
    <p:sldId id="447" r:id="rId105"/>
    <p:sldId id="482" r:id="rId106"/>
    <p:sldId id="491" r:id="rId107"/>
    <p:sldId id="492" r:id="rId108"/>
    <p:sldId id="493" r:id="rId109"/>
    <p:sldId id="359" r:id="rId110"/>
    <p:sldId id="360" r:id="rId111"/>
    <p:sldId id="361" r:id="rId112"/>
    <p:sldId id="402" r:id="rId113"/>
    <p:sldId id="436" r:id="rId114"/>
    <p:sldId id="270" r:id="rId115"/>
    <p:sldId id="319" r:id="rId116"/>
    <p:sldId id="325" r:id="rId117"/>
    <p:sldId id="324" r:id="rId1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8000"/>
    <a:srgbClr val="CC6600"/>
    <a:srgbClr val="006600"/>
    <a:srgbClr val="AB7942"/>
    <a:srgbClr val="996600"/>
    <a:srgbClr val="993300"/>
    <a:srgbClr val="6600FF"/>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43"/>
    <p:restoredTop sz="94654"/>
  </p:normalViewPr>
  <p:slideViewPr>
    <p:cSldViewPr>
      <p:cViewPr varScale="1">
        <p:scale>
          <a:sx n="75" d="100"/>
          <a:sy n="75" d="100"/>
        </p:scale>
        <p:origin x="57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C43C07E-07DA-42AD-B957-F67C381EB74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4099" name="Rectangle 3">
            <a:extLst>
              <a:ext uri="{FF2B5EF4-FFF2-40B4-BE49-F238E27FC236}">
                <a16:creationId xmlns:a16="http://schemas.microsoft.com/office/drawing/2014/main" id="{7C797EF2-F73E-41C8-963B-C9649E216EC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4100" name="Rectangle 4">
            <a:extLst>
              <a:ext uri="{FF2B5EF4-FFF2-40B4-BE49-F238E27FC236}">
                <a16:creationId xmlns:a16="http://schemas.microsoft.com/office/drawing/2014/main" id="{0ABD177A-A36E-4DDE-8C73-FA17110BA846}"/>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B58D884-1E92-4C31-8760-0E70D4D82A1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B7EA1B6D-A2BE-465F-91FD-518F6A88B97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4103" name="Rectangle 7">
            <a:extLst>
              <a:ext uri="{FF2B5EF4-FFF2-40B4-BE49-F238E27FC236}">
                <a16:creationId xmlns:a16="http://schemas.microsoft.com/office/drawing/2014/main" id="{12235894-4409-464F-AA2A-711054BACEF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5A22F4C-90D6-4FDD-8CEA-A0C91817DCBF}"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941452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3832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255588"/>
            <a:ext cx="2116137" cy="58705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7488" y="255588"/>
            <a:ext cx="6200775" cy="58705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545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6133321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82637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642336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1245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5508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191748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8089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04373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30836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90986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1442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11879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2856173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7481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081995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3494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49480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512619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601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5657593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355879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966112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74769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0404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7270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2309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3317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73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05298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67301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 Target="../slides/slide1.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5C84FC"/>
            </a:gs>
          </a:gsLst>
          <a:lin ang="54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CB6632E-5B4A-418E-8EBB-CEB1C76B8589}"/>
              </a:ext>
            </a:extLst>
          </p:cNvPr>
          <p:cNvSpPr>
            <a:spLocks noGrp="1" noChangeArrowheads="1"/>
          </p:cNvSpPr>
          <p:nvPr>
            <p:ph type="title"/>
          </p:nvPr>
        </p:nvSpPr>
        <p:spPr bwMode="auto">
          <a:xfrm>
            <a:off x="217488" y="255588"/>
            <a:ext cx="1036637" cy="571500"/>
          </a:xfrm>
          <a:prstGeom prst="rect">
            <a:avLst/>
          </a:prstGeom>
          <a:solidFill>
            <a:srgbClr val="063DE8"/>
          </a:solidFill>
          <a:ln>
            <a:noFill/>
          </a:ln>
          <a:effectLst>
            <a:outerShdw dist="107763" dir="2700000" algn="ctr" rotWithShape="0">
              <a:srgbClr val="00279F"/>
            </a:outerShdw>
          </a:effectLst>
          <a:extLst>
            <a:ext uri="{91240B29-F687-4F45-9708-019B960494DF}">
              <a14:hiddenLine xmlns:a14="http://schemas.microsoft.com/office/drawing/2010/main" w="12700">
                <a:solidFill>
                  <a:srgbClr val="000000"/>
                </a:solidFill>
                <a:miter lim="800000"/>
                <a:headEnd/>
                <a:tailEnd/>
              </a14:hiddenLine>
            </a:ext>
          </a:extLst>
        </p:spPr>
        <p:txBody>
          <a:bodyPr vert="horz" wrap="none" lIns="42739" tIns="17095" rIns="42739" bIns="17095" numCol="1" anchor="t" anchorCtr="0" compatLnSpc="1">
            <a:prstTxWarp prst="textNoShape">
              <a:avLst/>
            </a:prstTxWarp>
            <a:spAutoFit/>
          </a:bodyPr>
          <a:lstStyle/>
          <a:p>
            <a:pPr lvl="0"/>
            <a:r>
              <a:rPr lang="en-US" altLang="en-US"/>
              <a:t>Title</a:t>
            </a:r>
          </a:p>
        </p:txBody>
      </p:sp>
      <p:sp>
        <p:nvSpPr>
          <p:cNvPr id="1027" name="Rectangle 3">
            <a:extLst>
              <a:ext uri="{FF2B5EF4-FFF2-40B4-BE49-F238E27FC236}">
                <a16:creationId xmlns:a16="http://schemas.microsoft.com/office/drawing/2014/main" id="{B28D5153-6609-4512-8202-EFAD6B0072B9}"/>
              </a:ext>
            </a:extLst>
          </p:cNvPr>
          <p:cNvSpPr>
            <a:spLocks noChangeArrowheads="1"/>
          </p:cNvSpPr>
          <p:nvPr/>
        </p:nvSpPr>
        <p:spPr bwMode="auto">
          <a:xfrm>
            <a:off x="1176338" y="174625"/>
            <a:ext cx="7161212"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28" name="Rectangle 4">
            <a:extLst>
              <a:ext uri="{FF2B5EF4-FFF2-40B4-BE49-F238E27FC236}">
                <a16:creationId xmlns:a16="http://schemas.microsoft.com/office/drawing/2014/main" id="{D744F0DE-0987-4B73-A8CA-DBC17ACD180F}"/>
              </a:ext>
            </a:extLst>
          </p:cNvPr>
          <p:cNvSpPr>
            <a:spLocks noChangeArrowheads="1"/>
          </p:cNvSpPr>
          <p:nvPr/>
        </p:nvSpPr>
        <p:spPr bwMode="auto">
          <a:xfrm>
            <a:off x="3119438" y="6565900"/>
            <a:ext cx="29051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2739" tIns="17095" rIns="42739" bIns="17095">
            <a:spAutoFit/>
          </a:bodyPr>
          <a:lstStyle>
            <a:lvl1pPr marL="307975" indent="-307975" defTabSz="820738" eaLnBrk="0" hangingPunct="0">
              <a:tabLst>
                <a:tab pos="409575" algn="l"/>
              </a:tabLst>
              <a:defRPr sz="2400">
                <a:solidFill>
                  <a:schemeClr val="tx1"/>
                </a:solidFill>
                <a:latin typeface="Arial" panose="020B0604020202020204" pitchFamily="34" charset="0"/>
                <a:ea typeface="MS PGothic" panose="020B0600070205080204" pitchFamily="34" charset="-128"/>
              </a:defRPr>
            </a:lvl1pPr>
            <a:lvl2pPr marL="742950" indent="-285750" defTabSz="820738" eaLnBrk="0" hangingPunct="0">
              <a:tabLst>
                <a:tab pos="409575" algn="l"/>
              </a:tabLst>
              <a:defRPr sz="2400">
                <a:solidFill>
                  <a:schemeClr val="tx1"/>
                </a:solidFill>
                <a:latin typeface="Arial" panose="020B0604020202020204" pitchFamily="34" charset="0"/>
                <a:ea typeface="MS PGothic" panose="020B0600070205080204" pitchFamily="34" charset="-128"/>
              </a:defRPr>
            </a:lvl2pPr>
            <a:lvl3pPr marL="1143000" indent="-228600" defTabSz="820738" eaLnBrk="0" hangingPunct="0">
              <a:tabLst>
                <a:tab pos="409575" algn="l"/>
              </a:tabLst>
              <a:defRPr sz="2400">
                <a:solidFill>
                  <a:schemeClr val="tx1"/>
                </a:solidFill>
                <a:latin typeface="Arial" panose="020B0604020202020204" pitchFamily="34" charset="0"/>
                <a:ea typeface="MS PGothic" panose="020B0600070205080204" pitchFamily="34" charset="-128"/>
              </a:defRPr>
            </a:lvl3pPr>
            <a:lvl4pPr marL="1600200" indent="-228600" defTabSz="820738" eaLnBrk="0" hangingPunct="0">
              <a:tabLst>
                <a:tab pos="409575" algn="l"/>
              </a:tabLst>
              <a:defRPr sz="2400">
                <a:solidFill>
                  <a:schemeClr val="tx1"/>
                </a:solidFill>
                <a:latin typeface="Arial" panose="020B0604020202020204" pitchFamily="34" charset="0"/>
                <a:ea typeface="MS PGothic" panose="020B0600070205080204" pitchFamily="34" charset="-128"/>
              </a:defRPr>
            </a:lvl4pPr>
            <a:lvl5pPr marL="2057400" indent="-228600" defTabSz="820738" eaLnBrk="0" hangingPunct="0">
              <a:tabLst>
                <a:tab pos="409575" algn="l"/>
              </a:tabLst>
              <a:defRPr sz="2400">
                <a:solidFill>
                  <a:schemeClr val="tx1"/>
                </a:solidFill>
                <a:latin typeface="Arial" panose="020B0604020202020204" pitchFamily="34" charset="0"/>
                <a:ea typeface="MS PGothic" panose="020B0600070205080204" pitchFamily="34" charset="-128"/>
              </a:defRPr>
            </a:lvl5pPr>
            <a:lvl6pPr marL="2514600" indent="-228600" defTabSz="820738" eaLnBrk="0" fontAlgn="base" hangingPunct="0">
              <a:spcBef>
                <a:spcPct val="0"/>
              </a:spcBef>
              <a:spcAft>
                <a:spcPct val="0"/>
              </a:spcAft>
              <a:tabLst>
                <a:tab pos="409575" algn="l"/>
              </a:tabLst>
              <a:defRPr sz="2400">
                <a:solidFill>
                  <a:schemeClr val="tx1"/>
                </a:solidFill>
                <a:latin typeface="Arial" panose="020B0604020202020204" pitchFamily="34" charset="0"/>
                <a:ea typeface="MS PGothic" panose="020B0600070205080204" pitchFamily="34" charset="-128"/>
              </a:defRPr>
            </a:lvl6pPr>
            <a:lvl7pPr marL="2971800" indent="-228600" defTabSz="820738" eaLnBrk="0" fontAlgn="base" hangingPunct="0">
              <a:spcBef>
                <a:spcPct val="0"/>
              </a:spcBef>
              <a:spcAft>
                <a:spcPct val="0"/>
              </a:spcAft>
              <a:tabLst>
                <a:tab pos="409575" algn="l"/>
              </a:tabLst>
              <a:defRPr sz="2400">
                <a:solidFill>
                  <a:schemeClr val="tx1"/>
                </a:solidFill>
                <a:latin typeface="Arial" panose="020B0604020202020204" pitchFamily="34" charset="0"/>
                <a:ea typeface="MS PGothic" panose="020B0600070205080204" pitchFamily="34" charset="-128"/>
              </a:defRPr>
            </a:lvl7pPr>
            <a:lvl8pPr marL="3429000" indent="-228600" defTabSz="820738" eaLnBrk="0" fontAlgn="base" hangingPunct="0">
              <a:spcBef>
                <a:spcPct val="0"/>
              </a:spcBef>
              <a:spcAft>
                <a:spcPct val="0"/>
              </a:spcAft>
              <a:tabLst>
                <a:tab pos="409575" algn="l"/>
              </a:tabLst>
              <a:defRPr sz="2400">
                <a:solidFill>
                  <a:schemeClr val="tx1"/>
                </a:solidFill>
                <a:latin typeface="Arial" panose="020B0604020202020204" pitchFamily="34" charset="0"/>
                <a:ea typeface="MS PGothic" panose="020B0600070205080204" pitchFamily="34" charset="-128"/>
              </a:defRPr>
            </a:lvl8pPr>
            <a:lvl9pPr marL="3886200" indent="-228600" defTabSz="820738" eaLnBrk="0" fontAlgn="base" hangingPunct="0">
              <a:spcBef>
                <a:spcPct val="0"/>
              </a:spcBef>
              <a:spcAft>
                <a:spcPct val="0"/>
              </a:spcAft>
              <a:tabLst>
                <a:tab pos="409575" algn="l"/>
              </a:tabLst>
              <a:defRPr sz="2400">
                <a:solidFill>
                  <a:schemeClr val="tx1"/>
                </a:solidFill>
                <a:latin typeface="Arial" panose="020B0604020202020204" pitchFamily="34" charset="0"/>
                <a:ea typeface="MS PGothic" panose="020B0600070205080204" pitchFamily="34" charset="-128"/>
              </a:defRPr>
            </a:lvl9pPr>
          </a:lstStyle>
          <a:p>
            <a:pPr>
              <a:lnSpc>
                <a:spcPct val="115000"/>
              </a:lnSpc>
              <a:spcAft>
                <a:spcPct val="57000"/>
              </a:spcAft>
            </a:pPr>
            <a:r>
              <a:rPr lang="en-US" altLang="en-US" sz="1100" b="1">
                <a:solidFill>
                  <a:srgbClr val="000000"/>
                </a:solidFill>
                <a:latin typeface="Symbol" panose="05050102010706020507" pitchFamily="18" charset="2"/>
              </a:rPr>
              <a:t></a:t>
            </a:r>
            <a:r>
              <a:rPr lang="en-US" altLang="en-US" sz="1100" b="1">
                <a:solidFill>
                  <a:srgbClr val="000000"/>
                </a:solidFill>
                <a:latin typeface="Helvetica" panose="020B0604020202020204" pitchFamily="34" charset="0"/>
              </a:rPr>
              <a:t> </a:t>
            </a:r>
            <a:r>
              <a:rPr lang="en-US" altLang="en-US" sz="1100" b="1">
                <a:solidFill>
                  <a:srgbClr val="000000"/>
                </a:solidFill>
              </a:rPr>
              <a:t>Copyright 1999 Prentice Hall</a:t>
            </a:r>
          </a:p>
        </p:txBody>
      </p:sp>
      <p:sp>
        <p:nvSpPr>
          <p:cNvPr id="1029" name="AutoShape 5">
            <a:extLst>
              <a:ext uri="{FF2B5EF4-FFF2-40B4-BE49-F238E27FC236}">
                <a16:creationId xmlns:a16="http://schemas.microsoft.com/office/drawing/2014/main" id="{597B07CF-CD8A-4710-81BB-BA150E9EEC7A}"/>
              </a:ext>
            </a:extLst>
          </p:cNvPr>
          <p:cNvSpPr>
            <a:spLocks noChangeArrowheads="1"/>
          </p:cNvSpPr>
          <p:nvPr/>
        </p:nvSpPr>
        <p:spPr bwMode="auto">
          <a:xfrm>
            <a:off x="8208963" y="84138"/>
            <a:ext cx="795337" cy="247650"/>
          </a:xfrm>
          <a:prstGeom prst="roundRect">
            <a:avLst>
              <a:gd name="adj" fmla="val 12486"/>
            </a:avLst>
          </a:prstGeom>
          <a:solidFill>
            <a:srgbClr val="FFFFFF"/>
          </a:solidFill>
          <a:ln w="12700">
            <a:solidFill>
              <a:srgbClr val="000000"/>
            </a:solidFill>
            <a:round/>
            <a:headEnd/>
            <a:tailEnd/>
          </a:ln>
          <a:effectLst>
            <a:outerShdw dist="107763" dir="2700000" algn="ctr" rotWithShape="0">
              <a:srgbClr val="790015"/>
            </a:outerShdw>
          </a:effectLst>
        </p:spPr>
        <p:txBody>
          <a:bodyPr wrap="none" lIns="81204" tIns="39889" rIns="81204" bIns="39889" anchor="ctr"/>
          <a:lstStyle>
            <a:lvl1pPr defTabSz="820738"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820738"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820738"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820738"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820738"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8207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8207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8207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82073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lnSpc>
                <a:spcPct val="90000"/>
              </a:lnSpc>
            </a:pPr>
            <a:r>
              <a:rPr lang="en-US" altLang="en-US" sz="1400" b="1">
                <a:solidFill>
                  <a:srgbClr val="000000"/>
                </a:solidFill>
              </a:rPr>
              <a:t>8-</a:t>
            </a:r>
            <a:fld id="{07CD2CAA-C4CC-411C-B3D6-B42E6596B08A}" type="slidenum">
              <a:rPr lang="en-US" altLang="en-US" sz="1400" b="1">
                <a:solidFill>
                  <a:srgbClr val="000000"/>
                </a:solidFill>
              </a:rPr>
              <a:pPr algn="ctr">
                <a:lnSpc>
                  <a:spcPct val="90000"/>
                </a:lnSpc>
              </a:pPr>
              <a:t>‹#›</a:t>
            </a:fld>
            <a:endParaRPr lang="en-US" altLang="en-US" sz="1400" b="1">
              <a:solidFill>
                <a:srgbClr val="000000"/>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820738" rtl="0" eaLnBrk="0" fontAlgn="base" hangingPunct="0">
        <a:spcBef>
          <a:spcPct val="0"/>
        </a:spcBef>
        <a:spcAft>
          <a:spcPct val="0"/>
        </a:spcAft>
        <a:defRPr sz="3600" b="1" i="1">
          <a:solidFill>
            <a:srgbClr val="FAFD00"/>
          </a:solidFill>
          <a:latin typeface="+mj-lt"/>
          <a:ea typeface="MS PGothic" panose="020B0600070205080204" pitchFamily="34" charset="-128"/>
          <a:cs typeface="ＭＳ Ｐゴシック" charset="0"/>
        </a:defRPr>
      </a:lvl1pPr>
      <a:lvl2pPr algn="l" defTabSz="820738" rtl="0" eaLnBrk="0" fontAlgn="base" hangingPunct="0">
        <a:spcBef>
          <a:spcPct val="0"/>
        </a:spcBef>
        <a:spcAft>
          <a:spcPct val="0"/>
        </a:spcAft>
        <a:defRPr sz="3600" b="1" i="1">
          <a:solidFill>
            <a:srgbClr val="FAFD00"/>
          </a:solidFill>
          <a:latin typeface="Arial" charset="0"/>
          <a:ea typeface="MS PGothic" panose="020B0600070205080204" pitchFamily="34" charset="-128"/>
          <a:cs typeface="ＭＳ Ｐゴシック" charset="0"/>
        </a:defRPr>
      </a:lvl2pPr>
      <a:lvl3pPr algn="l" defTabSz="820738" rtl="0" eaLnBrk="0" fontAlgn="base" hangingPunct="0">
        <a:spcBef>
          <a:spcPct val="0"/>
        </a:spcBef>
        <a:spcAft>
          <a:spcPct val="0"/>
        </a:spcAft>
        <a:defRPr sz="3600" b="1" i="1">
          <a:solidFill>
            <a:srgbClr val="FAFD00"/>
          </a:solidFill>
          <a:latin typeface="Arial" charset="0"/>
          <a:ea typeface="MS PGothic" panose="020B0600070205080204" pitchFamily="34" charset="-128"/>
          <a:cs typeface="ＭＳ Ｐゴシック" charset="0"/>
        </a:defRPr>
      </a:lvl3pPr>
      <a:lvl4pPr algn="l" defTabSz="820738" rtl="0" eaLnBrk="0" fontAlgn="base" hangingPunct="0">
        <a:spcBef>
          <a:spcPct val="0"/>
        </a:spcBef>
        <a:spcAft>
          <a:spcPct val="0"/>
        </a:spcAft>
        <a:defRPr sz="3600" b="1" i="1">
          <a:solidFill>
            <a:srgbClr val="FAFD00"/>
          </a:solidFill>
          <a:latin typeface="Arial" charset="0"/>
          <a:ea typeface="MS PGothic" panose="020B0600070205080204" pitchFamily="34" charset="-128"/>
          <a:cs typeface="ＭＳ Ｐゴシック" charset="0"/>
        </a:defRPr>
      </a:lvl4pPr>
      <a:lvl5pPr algn="l" defTabSz="820738" rtl="0" eaLnBrk="0" fontAlgn="base" hangingPunct="0">
        <a:spcBef>
          <a:spcPct val="0"/>
        </a:spcBef>
        <a:spcAft>
          <a:spcPct val="0"/>
        </a:spcAft>
        <a:defRPr sz="3600" b="1" i="1">
          <a:solidFill>
            <a:srgbClr val="FAFD00"/>
          </a:solidFill>
          <a:latin typeface="Arial" charset="0"/>
          <a:ea typeface="MS PGothic" panose="020B0600070205080204" pitchFamily="34" charset="-128"/>
          <a:cs typeface="ＭＳ Ｐゴシック" charset="0"/>
        </a:defRPr>
      </a:lvl5pPr>
      <a:lvl6pPr marL="457200" algn="l" defTabSz="820738" rtl="0" fontAlgn="base">
        <a:spcBef>
          <a:spcPct val="0"/>
        </a:spcBef>
        <a:spcAft>
          <a:spcPct val="0"/>
        </a:spcAft>
        <a:defRPr sz="3600" b="1" i="1">
          <a:solidFill>
            <a:srgbClr val="FAFD00"/>
          </a:solidFill>
          <a:latin typeface="Arial" charset="0"/>
        </a:defRPr>
      </a:lvl6pPr>
      <a:lvl7pPr marL="914400" algn="l" defTabSz="820738" rtl="0" fontAlgn="base">
        <a:spcBef>
          <a:spcPct val="0"/>
        </a:spcBef>
        <a:spcAft>
          <a:spcPct val="0"/>
        </a:spcAft>
        <a:defRPr sz="3600" b="1" i="1">
          <a:solidFill>
            <a:srgbClr val="FAFD00"/>
          </a:solidFill>
          <a:latin typeface="Arial" charset="0"/>
        </a:defRPr>
      </a:lvl7pPr>
      <a:lvl8pPr marL="1371600" algn="l" defTabSz="820738" rtl="0" fontAlgn="base">
        <a:spcBef>
          <a:spcPct val="0"/>
        </a:spcBef>
        <a:spcAft>
          <a:spcPct val="0"/>
        </a:spcAft>
        <a:defRPr sz="3600" b="1" i="1">
          <a:solidFill>
            <a:srgbClr val="FAFD00"/>
          </a:solidFill>
          <a:latin typeface="Arial" charset="0"/>
        </a:defRPr>
      </a:lvl8pPr>
      <a:lvl9pPr marL="1828800" algn="l" defTabSz="820738" rtl="0" fontAlgn="base">
        <a:spcBef>
          <a:spcPct val="0"/>
        </a:spcBef>
        <a:spcAft>
          <a:spcPct val="0"/>
        </a:spcAft>
        <a:defRPr sz="3600" b="1" i="1">
          <a:solidFill>
            <a:srgbClr val="FAFD00"/>
          </a:solidFill>
          <a:latin typeface="Arial" charset="0"/>
        </a:defRPr>
      </a:lvl9pPr>
    </p:titleStyle>
    <p:bodyStyle>
      <a:lvl1pPr marL="257175" indent="-257175" algn="l" defTabSz="820738" rtl="0" eaLnBrk="0" fontAlgn="base" hangingPunct="0">
        <a:lnSpc>
          <a:spcPct val="89000"/>
        </a:lnSpc>
        <a:spcBef>
          <a:spcPct val="30000"/>
        </a:spcBef>
        <a:spcAft>
          <a:spcPct val="0"/>
        </a:spcAft>
        <a:buSzPct val="100000"/>
        <a:buChar char="•"/>
        <a:defRPr sz="2200" b="1">
          <a:solidFill>
            <a:schemeClr val="tx1"/>
          </a:solidFill>
          <a:latin typeface="+mn-lt"/>
          <a:ea typeface="MS PGothic" panose="020B0600070205080204" pitchFamily="34" charset="-128"/>
          <a:cs typeface="ＭＳ Ｐゴシック" charset="0"/>
        </a:defRPr>
      </a:lvl1pPr>
      <a:lvl2pPr marL="615950" indent="-206375" algn="l" defTabSz="820738" rtl="0" eaLnBrk="0" fontAlgn="base" hangingPunct="0">
        <a:lnSpc>
          <a:spcPct val="89000"/>
        </a:lnSpc>
        <a:spcBef>
          <a:spcPct val="30000"/>
        </a:spcBef>
        <a:spcAft>
          <a:spcPct val="0"/>
        </a:spcAft>
        <a:buSzPct val="100000"/>
        <a:buChar char="–"/>
        <a:defRPr sz="1600" b="1">
          <a:solidFill>
            <a:schemeClr val="tx1"/>
          </a:solidFill>
          <a:latin typeface="+mn-lt"/>
          <a:ea typeface="MS PGothic" panose="020B0600070205080204" pitchFamily="34" charset="-128"/>
        </a:defRPr>
      </a:lvl2pPr>
      <a:lvl3pPr marL="1025525" indent="-204788" algn="l" defTabSz="820738" rtl="0" eaLnBrk="0" fontAlgn="base" hangingPunct="0">
        <a:lnSpc>
          <a:spcPct val="89000"/>
        </a:lnSpc>
        <a:spcBef>
          <a:spcPct val="30000"/>
        </a:spcBef>
        <a:spcAft>
          <a:spcPct val="0"/>
        </a:spcAft>
        <a:buSzPct val="100000"/>
        <a:buChar char="»"/>
        <a:defRPr sz="1600" b="1">
          <a:solidFill>
            <a:schemeClr val="tx1"/>
          </a:solidFill>
          <a:latin typeface="+mn-lt"/>
          <a:ea typeface="MS PGothic" panose="020B0600070205080204" pitchFamily="34" charset="-128"/>
        </a:defRPr>
      </a:lvl3pPr>
      <a:lvl4pPr marL="1384300" indent="-153988" algn="l" defTabSz="820738" rtl="0" eaLnBrk="0" fontAlgn="base" hangingPunct="0">
        <a:lnSpc>
          <a:spcPct val="89000"/>
        </a:lnSpc>
        <a:spcBef>
          <a:spcPct val="30000"/>
        </a:spcBef>
        <a:spcAft>
          <a:spcPct val="0"/>
        </a:spcAft>
        <a:buSzPct val="100000"/>
        <a:buChar char="•"/>
        <a:defRPr sz="1300" b="1">
          <a:solidFill>
            <a:schemeClr val="tx1"/>
          </a:solidFill>
          <a:latin typeface="+mn-lt"/>
          <a:ea typeface="MS PGothic" panose="020B0600070205080204" pitchFamily="34" charset="-128"/>
        </a:defRPr>
      </a:lvl4pPr>
      <a:lvl5pPr marL="1795463" indent="-153988" algn="l" defTabSz="820738" rtl="0" eaLnBrk="0" fontAlgn="base" hangingPunct="0">
        <a:lnSpc>
          <a:spcPct val="89000"/>
        </a:lnSpc>
        <a:spcBef>
          <a:spcPct val="30000"/>
        </a:spcBef>
        <a:spcAft>
          <a:spcPct val="0"/>
        </a:spcAft>
        <a:buSzPct val="100000"/>
        <a:buChar char="–"/>
        <a:defRPr sz="1300" b="1">
          <a:solidFill>
            <a:schemeClr val="tx1"/>
          </a:solidFill>
          <a:latin typeface="+mn-lt"/>
          <a:ea typeface="MS PGothic" panose="020B0600070205080204" pitchFamily="34" charset="-128"/>
        </a:defRPr>
      </a:lvl5pPr>
      <a:lvl6pPr marL="2252663" indent="-153988" algn="l" defTabSz="820738" rtl="0" fontAlgn="base">
        <a:lnSpc>
          <a:spcPct val="89000"/>
        </a:lnSpc>
        <a:spcBef>
          <a:spcPct val="30000"/>
        </a:spcBef>
        <a:spcAft>
          <a:spcPct val="0"/>
        </a:spcAft>
        <a:buSzPct val="100000"/>
        <a:buChar char="–"/>
        <a:defRPr sz="1300" b="1">
          <a:solidFill>
            <a:schemeClr val="tx1"/>
          </a:solidFill>
          <a:latin typeface="+mn-lt"/>
        </a:defRPr>
      </a:lvl6pPr>
      <a:lvl7pPr marL="2709863" indent="-153988" algn="l" defTabSz="820738" rtl="0" fontAlgn="base">
        <a:lnSpc>
          <a:spcPct val="89000"/>
        </a:lnSpc>
        <a:spcBef>
          <a:spcPct val="30000"/>
        </a:spcBef>
        <a:spcAft>
          <a:spcPct val="0"/>
        </a:spcAft>
        <a:buSzPct val="100000"/>
        <a:buChar char="–"/>
        <a:defRPr sz="1300" b="1">
          <a:solidFill>
            <a:schemeClr val="tx1"/>
          </a:solidFill>
          <a:latin typeface="+mn-lt"/>
        </a:defRPr>
      </a:lvl7pPr>
      <a:lvl8pPr marL="3167063" indent="-153988" algn="l" defTabSz="820738" rtl="0" fontAlgn="base">
        <a:lnSpc>
          <a:spcPct val="89000"/>
        </a:lnSpc>
        <a:spcBef>
          <a:spcPct val="30000"/>
        </a:spcBef>
        <a:spcAft>
          <a:spcPct val="0"/>
        </a:spcAft>
        <a:buSzPct val="100000"/>
        <a:buChar char="–"/>
        <a:defRPr sz="1300" b="1">
          <a:solidFill>
            <a:schemeClr val="tx1"/>
          </a:solidFill>
          <a:latin typeface="+mn-lt"/>
        </a:defRPr>
      </a:lvl8pPr>
      <a:lvl9pPr marL="3624263" indent="-153988" algn="l" defTabSz="820738" rtl="0" fontAlgn="base">
        <a:lnSpc>
          <a:spcPct val="89000"/>
        </a:lnSpc>
        <a:spcBef>
          <a:spcPct val="30000"/>
        </a:spcBef>
        <a:spcAft>
          <a:spcPct val="0"/>
        </a:spcAft>
        <a:buSzPct val="100000"/>
        <a:buChar char="–"/>
        <a:defRPr sz="13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15561C94-7B58-4103-864B-DA35FF0EBA49}"/>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2051" name="Rectangle 3">
            <a:extLst>
              <a:ext uri="{FF2B5EF4-FFF2-40B4-BE49-F238E27FC236}">
                <a16:creationId xmlns:a16="http://schemas.microsoft.com/office/drawing/2014/main" id="{D8F305D8-9166-4921-8306-28889E9D3BF1}"/>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2052" name="Rectangle 4">
            <a:extLst>
              <a:ext uri="{FF2B5EF4-FFF2-40B4-BE49-F238E27FC236}">
                <a16:creationId xmlns:a16="http://schemas.microsoft.com/office/drawing/2014/main" id="{646768D0-E4E8-4E23-85AC-C996E5602332}"/>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EA74A467-9FFA-442B-986E-6E5728431D16}"/>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5" name="Rectangle 3">
            <a:extLst>
              <a:ext uri="{FF2B5EF4-FFF2-40B4-BE49-F238E27FC236}">
                <a16:creationId xmlns:a16="http://schemas.microsoft.com/office/drawing/2014/main" id="{DA65D43A-06DC-45D7-93EE-65EA620330AB}"/>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6" name="Line 4">
            <a:extLst>
              <a:ext uri="{FF2B5EF4-FFF2-40B4-BE49-F238E27FC236}">
                <a16:creationId xmlns:a16="http://schemas.microsoft.com/office/drawing/2014/main" id="{DF2DD3F5-A2AF-4D8C-A20C-5A37494DF4BE}"/>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7" name="Rectangle 5">
            <a:hlinkClick r:id="rId13" action="ppaction://hlinksldjump"/>
            <a:extLst>
              <a:ext uri="{FF2B5EF4-FFF2-40B4-BE49-F238E27FC236}">
                <a16:creationId xmlns:a16="http://schemas.microsoft.com/office/drawing/2014/main" id="{241B2ED2-A7C9-49EE-8FE1-7844F8CE162D}"/>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8" name="Rectangle 6">
            <a:extLst>
              <a:ext uri="{FF2B5EF4-FFF2-40B4-BE49-F238E27FC236}">
                <a16:creationId xmlns:a16="http://schemas.microsoft.com/office/drawing/2014/main" id="{3529DBF7-A61F-47ED-B0D3-984840CA91A7}"/>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jpeg"/><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2" Type="http://schemas.openxmlformats.org/officeDocument/2006/relationships/image" Target="../media/image146.tiff"/><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png"/><Relationship Id="rId1" Type="http://schemas.openxmlformats.org/officeDocument/2006/relationships/slideLayout" Target="../slideLayouts/slideLayout29.xml"/><Relationship Id="rId6" Type="http://schemas.openxmlformats.org/officeDocument/2006/relationships/image" Target="../media/image151.tiff"/><Relationship Id="rId5" Type="http://schemas.openxmlformats.org/officeDocument/2006/relationships/image" Target="../media/image150.png"/><Relationship Id="rId4" Type="http://schemas.openxmlformats.org/officeDocument/2006/relationships/image" Target="../media/image149.png"/></Relationships>
</file>

<file path=ppt/slides/_rels/slide107.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3.jpeg"/><Relationship Id="rId7" Type="http://schemas.openxmlformats.org/officeDocument/2006/relationships/image" Target="../media/image157.png"/><Relationship Id="rId2" Type="http://schemas.openxmlformats.org/officeDocument/2006/relationships/image" Target="../media/image152.png"/><Relationship Id="rId1" Type="http://schemas.openxmlformats.org/officeDocument/2006/relationships/slideLayout" Target="../slideLayouts/slideLayout29.xml"/><Relationship Id="rId6" Type="http://schemas.openxmlformats.org/officeDocument/2006/relationships/image" Target="../media/image156.jpeg"/><Relationship Id="rId11" Type="http://schemas.openxmlformats.org/officeDocument/2006/relationships/image" Target="../media/image161.png"/><Relationship Id="rId5" Type="http://schemas.openxmlformats.org/officeDocument/2006/relationships/image" Target="../media/image155.jpeg"/><Relationship Id="rId10" Type="http://schemas.openxmlformats.org/officeDocument/2006/relationships/image" Target="../media/image160.png"/><Relationship Id="rId4" Type="http://schemas.openxmlformats.org/officeDocument/2006/relationships/image" Target="../media/image154.png"/><Relationship Id="rId9" Type="http://schemas.openxmlformats.org/officeDocument/2006/relationships/image" Target="../media/image159.png"/></Relationships>
</file>

<file path=ppt/slides/_rels/slide108.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62.png"/><Relationship Id="rId1" Type="http://schemas.openxmlformats.org/officeDocument/2006/relationships/slideLayout" Target="../slideLayouts/slideLayout29.xml"/><Relationship Id="rId6" Type="http://schemas.openxmlformats.org/officeDocument/2006/relationships/image" Target="../media/image164.png"/><Relationship Id="rId5" Type="http://schemas.openxmlformats.org/officeDocument/2006/relationships/image" Target="../media/image152.png"/><Relationship Id="rId4" Type="http://schemas.openxmlformats.org/officeDocument/2006/relationships/image" Target="../media/image163.png"/></Relationships>
</file>

<file path=ppt/slides/_rels/slide109.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png"/><Relationship Id="rId1" Type="http://schemas.openxmlformats.org/officeDocument/2006/relationships/slideLayout" Target="../slideLayouts/slideLayout29.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29.xml"/><Relationship Id="rId6" Type="http://schemas.openxmlformats.org/officeDocument/2006/relationships/image" Target="../media/image174.png"/><Relationship Id="rId5" Type="http://schemas.openxmlformats.org/officeDocument/2006/relationships/image" Target="../media/image173.jpeg"/><Relationship Id="rId4" Type="http://schemas.openxmlformats.org/officeDocument/2006/relationships/image" Target="../media/image172.png"/></Relationships>
</file>

<file path=ppt/slides/_rels/slide11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29.xml"/><Relationship Id="rId6" Type="http://schemas.openxmlformats.org/officeDocument/2006/relationships/image" Target="../media/image179.jpeg"/><Relationship Id="rId5" Type="http://schemas.openxmlformats.org/officeDocument/2006/relationships/image" Target="../media/image178.png"/><Relationship Id="rId4" Type="http://schemas.openxmlformats.org/officeDocument/2006/relationships/image" Target="../media/image177.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9.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9.xml"/><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tiff"/><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www.nike.com/" TargetMode="Externa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9.xml"/><Relationship Id="rId5" Type="http://schemas.openxmlformats.org/officeDocument/2006/relationships/image" Target="../media/image54.pn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9.xml"/><Relationship Id="rId4" Type="http://schemas.openxmlformats.org/officeDocument/2006/relationships/image" Target="../media/image63.jpeg"/></Relationships>
</file>

<file path=ppt/slides/_rels/slide5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9.xml"/><Relationship Id="rId4" Type="http://schemas.openxmlformats.org/officeDocument/2006/relationships/image" Target="../media/image66.jpeg"/></Relationships>
</file>

<file path=ppt/slides/_rels/slide5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8" Type="http://schemas.openxmlformats.org/officeDocument/2006/relationships/hyperlink" Target="http://www.imdb.com/media/rm2471790592/tt1152836" TargetMode="External"/><Relationship Id="rId3" Type="http://schemas.openxmlformats.org/officeDocument/2006/relationships/image" Target="../media/image70.jpeg"/><Relationship Id="rId7" Type="http://schemas.openxmlformats.org/officeDocument/2006/relationships/image" Target="../media/image72.jpeg"/><Relationship Id="rId12" Type="http://schemas.openxmlformats.org/officeDocument/2006/relationships/image" Target="../media/image75.jpeg"/><Relationship Id="rId2" Type="http://schemas.openxmlformats.org/officeDocument/2006/relationships/hyperlink" Target="http://www.imdb.com/title/tt0099487/" TargetMode="External"/><Relationship Id="rId1" Type="http://schemas.openxmlformats.org/officeDocument/2006/relationships/slideLayout" Target="../slideLayouts/slideLayout29.xml"/><Relationship Id="rId6" Type="http://schemas.openxmlformats.org/officeDocument/2006/relationships/hyperlink" Target="http://www.imdb.com/title/tt0325980/" TargetMode="External"/><Relationship Id="rId11" Type="http://schemas.openxmlformats.org/officeDocument/2006/relationships/image" Target="../media/image74.jpeg"/><Relationship Id="rId5" Type="http://schemas.openxmlformats.org/officeDocument/2006/relationships/image" Target="../media/image71.jpeg"/><Relationship Id="rId10" Type="http://schemas.openxmlformats.org/officeDocument/2006/relationships/hyperlink" Target="http://www.imdb.com/media/rm1541584640/tt1077368" TargetMode="External"/><Relationship Id="rId4" Type="http://schemas.openxmlformats.org/officeDocument/2006/relationships/hyperlink" Target="http://www.imdb.com/title/tt1014759/" TargetMode="External"/><Relationship Id="rId9" Type="http://schemas.openxmlformats.org/officeDocument/2006/relationships/image" Target="../media/image73.jpeg"/></Relationships>
</file>

<file path=ppt/slides/_rels/slide5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6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www.margaritavillefoods.com/index.php?page=salsa" TargetMode="External"/><Relationship Id="rId1" Type="http://schemas.openxmlformats.org/officeDocument/2006/relationships/slideLayout" Target="../slideLayouts/slideLayout29.xml"/><Relationship Id="rId5" Type="http://schemas.openxmlformats.org/officeDocument/2006/relationships/image" Target="../media/image80.jpeg"/><Relationship Id="rId4" Type="http://schemas.openxmlformats.org/officeDocument/2006/relationships/image" Target="../media/image79.png"/></Relationships>
</file>

<file path=ppt/slides/_rels/slide62.x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wmf"/><Relationship Id="rId1" Type="http://schemas.openxmlformats.org/officeDocument/2006/relationships/slideLayout" Target="../slideLayouts/slideLayout29.xml"/><Relationship Id="rId4" Type="http://schemas.openxmlformats.org/officeDocument/2006/relationships/image" Target="../media/image83.jpeg"/></Relationships>
</file>

<file path=ppt/slides/_rels/slide6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9.xml"/><Relationship Id="rId4" Type="http://schemas.openxmlformats.org/officeDocument/2006/relationships/image" Target="../media/image95.jpeg"/></Relationships>
</file>

<file path=ppt/slides/_rels/slide7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image" Target="../media/image97.jpeg"/><Relationship Id="rId1" Type="http://schemas.openxmlformats.org/officeDocument/2006/relationships/slideLayout" Target="../slideLayouts/slideLayout29.xml"/><Relationship Id="rId6" Type="http://schemas.openxmlformats.org/officeDocument/2006/relationships/image" Target="../media/image101.jpeg"/><Relationship Id="rId5" Type="http://schemas.openxmlformats.org/officeDocument/2006/relationships/image" Target="../media/image100.jpeg"/><Relationship Id="rId10" Type="http://schemas.openxmlformats.org/officeDocument/2006/relationships/image" Target="../media/image105.tiff"/><Relationship Id="rId4" Type="http://schemas.openxmlformats.org/officeDocument/2006/relationships/image" Target="../media/image99.jpeg"/><Relationship Id="rId9" Type="http://schemas.openxmlformats.org/officeDocument/2006/relationships/image" Target="../media/image104.jpeg"/></Relationships>
</file>

<file path=ppt/slides/_rels/slide7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2" Type="http://schemas.openxmlformats.org/officeDocument/2006/relationships/image" Target="../media/image109.tiff"/><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image" Target="../media/image114.png"/><Relationship Id="rId1" Type="http://schemas.openxmlformats.org/officeDocument/2006/relationships/slideLayout" Target="../slideLayouts/slideLayout29.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image" Target="../media/image121.tiff"/><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29.xml"/><Relationship Id="rId4" Type="http://schemas.openxmlformats.org/officeDocument/2006/relationships/image" Target="../media/image124.jpeg"/></Relationships>
</file>

<file path=ppt/slides/_rels/slide89.xml.rels><?xml version="1.0" encoding="UTF-8" standalone="yes"?>
<Relationships xmlns="http://schemas.openxmlformats.org/package/2006/relationships"><Relationship Id="rId3" Type="http://schemas.openxmlformats.org/officeDocument/2006/relationships/image" Target="../media/image126.tiff"/><Relationship Id="rId2" Type="http://schemas.openxmlformats.org/officeDocument/2006/relationships/image" Target="../media/image125.tiff"/><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tiff"/><Relationship Id="rId1" Type="http://schemas.openxmlformats.org/officeDocument/2006/relationships/slideLayout" Target="../slideLayouts/slideLayout29.xml"/><Relationship Id="rId4" Type="http://schemas.openxmlformats.org/officeDocument/2006/relationships/image" Target="../media/image130.png"/></Relationships>
</file>

<file path=ppt/slides/_rels/slide94.xml.rels><?xml version="1.0" encoding="UTF-8" standalone="yes"?>
<Relationships xmlns="http://schemas.openxmlformats.org/package/2006/relationships"><Relationship Id="rId2" Type="http://schemas.openxmlformats.org/officeDocument/2006/relationships/image" Target="../media/image131.tiff"/><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3" Type="http://schemas.openxmlformats.org/officeDocument/2006/relationships/image" Target="../media/image132.jpeg"/><Relationship Id="rId7" Type="http://schemas.openxmlformats.org/officeDocument/2006/relationships/image" Target="../media/image136.jpeg"/><Relationship Id="rId2" Type="http://schemas.openxmlformats.org/officeDocument/2006/relationships/hyperlink" Target="http://www.charlotteobserver.com/2012/12/05/3708819/nostalgia-money-could-follow-hornets.html" TargetMode="External"/><Relationship Id="rId1" Type="http://schemas.openxmlformats.org/officeDocument/2006/relationships/slideLayout" Target="../slideLayouts/slideLayout29.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33.jpeg"/></Relationships>
</file>

<file path=ppt/slides/_rels/slide96.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Baseball boy">
            <a:extLst>
              <a:ext uri="{FF2B5EF4-FFF2-40B4-BE49-F238E27FC236}">
                <a16:creationId xmlns:a16="http://schemas.microsoft.com/office/drawing/2014/main" id="{BB99CCD9-7629-4B2A-B907-F9B8361D09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ext Box 3">
            <a:extLst>
              <a:ext uri="{FF2B5EF4-FFF2-40B4-BE49-F238E27FC236}">
                <a16:creationId xmlns:a16="http://schemas.microsoft.com/office/drawing/2014/main" id="{8FF647C1-9EF3-4327-8721-52C9D81146AE}"/>
              </a:ext>
            </a:extLst>
          </p:cNvPr>
          <p:cNvSpPr txBox="1">
            <a:spLocks noChangeArrowheads="1"/>
          </p:cNvSpPr>
          <p:nvPr/>
        </p:nvSpPr>
        <p:spPr bwMode="auto">
          <a:xfrm>
            <a:off x="0" y="152400"/>
            <a:ext cx="7620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Arial Black" panose="020B0A04020102020204" pitchFamily="34" charset="0"/>
              </a:rPr>
              <a:t>Lesson 6.1 – Branding </a:t>
            </a:r>
            <a:r>
              <a:rPr lang="en-US" altLang="en-US" sz="3600">
                <a:solidFill>
                  <a:schemeClr val="folHlink"/>
                </a:solidFill>
                <a:latin typeface="Arial Black" panose="020B0A04020102020204" pitchFamily="34" charset="0"/>
              </a:rPr>
              <a:t> </a:t>
            </a:r>
          </a:p>
        </p:txBody>
      </p:sp>
      <p:sp>
        <p:nvSpPr>
          <p:cNvPr id="5123" name="Text Box 4">
            <a:extLst>
              <a:ext uri="{FF2B5EF4-FFF2-40B4-BE49-F238E27FC236}">
                <a16:creationId xmlns:a16="http://schemas.microsoft.com/office/drawing/2014/main" id="{8A9DFC5D-7A01-4957-9556-1F1CE46CAA2A}"/>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t>Copyright </a:t>
            </a:r>
            <a:r>
              <a:rPr lang="en-US" altLang="en-US" sz="1200" dirty="0"/>
              <a:t>© </a:t>
            </a:r>
            <a:r>
              <a:rPr lang="is-IS" altLang="en-US" sz="1000" dirty="0"/>
              <a:t>2020</a:t>
            </a:r>
            <a:r>
              <a:rPr lang="en-US" altLang="en-US" sz="1000"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5">
            <a:extLst>
              <a:ext uri="{FF2B5EF4-FFF2-40B4-BE49-F238E27FC236}">
                <a16:creationId xmlns:a16="http://schemas.microsoft.com/office/drawing/2014/main" id="{86AA3B12-BEB9-4FD4-9825-3281404B233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8434" name="Group 6">
            <a:extLst>
              <a:ext uri="{FF2B5EF4-FFF2-40B4-BE49-F238E27FC236}">
                <a16:creationId xmlns:a16="http://schemas.microsoft.com/office/drawing/2014/main" id="{6882ACB6-C51E-4D8A-8444-D2236E0EB1D2}"/>
              </a:ext>
            </a:extLst>
          </p:cNvPr>
          <p:cNvGrpSpPr>
            <a:grpSpLocks/>
          </p:cNvGrpSpPr>
          <p:nvPr/>
        </p:nvGrpSpPr>
        <p:grpSpPr bwMode="auto">
          <a:xfrm>
            <a:off x="0" y="0"/>
            <a:ext cx="9144000" cy="976313"/>
            <a:chOff x="0" y="0"/>
            <a:chExt cx="5760" cy="615"/>
          </a:xfrm>
        </p:grpSpPr>
        <p:sp>
          <p:nvSpPr>
            <p:cNvPr id="18439" name="Text Box 7">
              <a:extLst>
                <a:ext uri="{FF2B5EF4-FFF2-40B4-BE49-F238E27FC236}">
                  <a16:creationId xmlns:a16="http://schemas.microsoft.com/office/drawing/2014/main" id="{E1C22243-FCCE-4B33-AC40-5BE108FC70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8440" name="Text Box 8">
              <a:extLst>
                <a:ext uri="{FF2B5EF4-FFF2-40B4-BE49-F238E27FC236}">
                  <a16:creationId xmlns:a16="http://schemas.microsoft.com/office/drawing/2014/main" id="{95EFAF36-A6D4-4A8D-A476-793736DC84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8435" name="Text Box 9">
            <a:extLst>
              <a:ext uri="{FF2B5EF4-FFF2-40B4-BE49-F238E27FC236}">
                <a16:creationId xmlns:a16="http://schemas.microsoft.com/office/drawing/2014/main" id="{1CFD44B7-5418-4F95-AE66-C9433AED3D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F1ED7D45-7B81-4060-AA85-005918F1C35F}"/>
              </a:ext>
            </a:extLst>
          </p:cNvPr>
          <p:cNvSpPr>
            <a:spLocks noChangeArrowheads="1"/>
          </p:cNvSpPr>
          <p:nvPr/>
        </p:nvSpPr>
        <p:spPr bwMode="auto">
          <a:xfrm>
            <a:off x="685800" y="2453342"/>
            <a:ext cx="44196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solidFill>
                  <a:srgbClr val="CC6600"/>
                </a:solidFill>
                <a:latin typeface="Verdana" panose="020B0604030504040204" pitchFamily="34" charset="0"/>
              </a:rPr>
              <a:t>Tom Brady’s company, TEB Capital Management, filed new trademarks for TOMPA BAY and TAMPA BRADY soon after the star quarterback signed as a free agent with the Tampa Bay Buccaneers, with the goal of using the nicknames on clothing</a:t>
            </a:r>
          </a:p>
        </p:txBody>
      </p:sp>
      <p:pic>
        <p:nvPicPr>
          <p:cNvPr id="3074" name="Picture 2" descr="Tom Brady's 'Tompa Bay' trademark opens the floodgates for jokes ...">
            <a:extLst>
              <a:ext uri="{FF2B5EF4-FFF2-40B4-BE49-F238E27FC236}">
                <a16:creationId xmlns:a16="http://schemas.microsoft.com/office/drawing/2014/main" id="{A9085C8C-92AA-4680-9850-C583C38BC6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4013" y="4800600"/>
            <a:ext cx="2816225" cy="158412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mazon.com: Brady Buccaneers T Shirt Tampa Shirt Bucs Tshirt: Clothing">
            <a:extLst>
              <a:ext uri="{FF2B5EF4-FFF2-40B4-BE49-F238E27FC236}">
                <a16:creationId xmlns:a16="http://schemas.microsoft.com/office/drawing/2014/main" id="{C6FD6622-9276-473D-A1A2-FF1A9539B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3305" y="1676400"/>
            <a:ext cx="2590800" cy="2713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60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Line 2">
            <a:extLst>
              <a:ext uri="{FF2B5EF4-FFF2-40B4-BE49-F238E27FC236}">
                <a16:creationId xmlns:a16="http://schemas.microsoft.com/office/drawing/2014/main" id="{77EABE02-9253-4969-81DE-3D31CE078BA0}"/>
              </a:ext>
            </a:extLst>
          </p:cNvPr>
          <p:cNvSpPr>
            <a:spLocks noChangeShapeType="1"/>
          </p:cNvSpPr>
          <p:nvPr/>
        </p:nvSpPr>
        <p:spPr bwMode="auto">
          <a:xfrm>
            <a:off x="304800" y="4953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3" name="Rectangle 3">
            <a:extLst>
              <a:ext uri="{FF2B5EF4-FFF2-40B4-BE49-F238E27FC236}">
                <a16:creationId xmlns:a16="http://schemas.microsoft.com/office/drawing/2014/main" id="{E694A200-0FEE-4BD7-BD90-8F7983DE1B04}"/>
              </a:ext>
            </a:extLst>
          </p:cNvPr>
          <p:cNvSpPr>
            <a:spLocks noChangeArrowheads="1"/>
          </p:cNvSpPr>
          <p:nvPr/>
        </p:nvSpPr>
        <p:spPr bwMode="auto">
          <a:xfrm>
            <a:off x="304800" y="2824163"/>
            <a:ext cx="84582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a:solidFill>
                  <a:srgbClr val="000099"/>
                </a:solidFill>
                <a:latin typeface="Verdana" panose="020B0604030504040204" pitchFamily="34" charset="0"/>
              </a:rPr>
              <a:t>Co-branding </a:t>
            </a:r>
            <a:r>
              <a:rPr lang="en-US" altLang="en-US" sz="2800">
                <a:latin typeface="Verdana" panose="020B0604030504040204" pitchFamily="34" charset="0"/>
              </a:rPr>
              <a:t>is the practice of using multiple brand names to jointly promote or market a single product or service </a:t>
            </a:r>
          </a:p>
        </p:txBody>
      </p:sp>
      <p:sp>
        <p:nvSpPr>
          <p:cNvPr id="87044" name="Line 4">
            <a:extLst>
              <a:ext uri="{FF2B5EF4-FFF2-40B4-BE49-F238E27FC236}">
                <a16:creationId xmlns:a16="http://schemas.microsoft.com/office/drawing/2014/main" id="{1F6ADDCA-95B4-44BF-AF70-15E81FC74F73}"/>
              </a:ext>
            </a:extLst>
          </p:cNvPr>
          <p:cNvSpPr>
            <a:spLocks noChangeShapeType="1"/>
          </p:cNvSpPr>
          <p:nvPr/>
        </p:nvSpPr>
        <p:spPr bwMode="auto">
          <a:xfrm>
            <a:off x="228600" y="2133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5" name="Line 5">
            <a:extLst>
              <a:ext uri="{FF2B5EF4-FFF2-40B4-BE49-F238E27FC236}">
                <a16:creationId xmlns:a16="http://schemas.microsoft.com/office/drawing/2014/main" id="{B8AB1FE4-7327-48BD-AAAA-1E48FCC60B52}"/>
              </a:ext>
            </a:extLst>
          </p:cNvPr>
          <p:cNvSpPr>
            <a:spLocks noChangeShapeType="1"/>
          </p:cNvSpPr>
          <p:nvPr/>
        </p:nvSpPr>
        <p:spPr bwMode="auto">
          <a:xfrm>
            <a:off x="304800" y="5029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6" name="Line 6">
            <a:extLst>
              <a:ext uri="{FF2B5EF4-FFF2-40B4-BE49-F238E27FC236}">
                <a16:creationId xmlns:a16="http://schemas.microsoft.com/office/drawing/2014/main" id="{7EEE4427-FAA7-468C-912F-A8032A36051D}"/>
              </a:ext>
            </a:extLst>
          </p:cNvPr>
          <p:cNvSpPr>
            <a:spLocks noChangeShapeType="1"/>
          </p:cNvSpPr>
          <p:nvPr/>
        </p:nvSpPr>
        <p:spPr bwMode="auto">
          <a:xfrm>
            <a:off x="228600" y="2209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6" name="Text Box 7">
            <a:extLst>
              <a:ext uri="{FF2B5EF4-FFF2-40B4-BE49-F238E27FC236}">
                <a16:creationId xmlns:a16="http://schemas.microsoft.com/office/drawing/2014/main" id="{456D1034-ACE8-438F-B6A0-47FA154C57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92167" name="Group 12">
            <a:extLst>
              <a:ext uri="{FF2B5EF4-FFF2-40B4-BE49-F238E27FC236}">
                <a16:creationId xmlns:a16="http://schemas.microsoft.com/office/drawing/2014/main" id="{AC813CDF-EB64-4468-AF77-67FCA5793C17}"/>
              </a:ext>
            </a:extLst>
          </p:cNvPr>
          <p:cNvGrpSpPr>
            <a:grpSpLocks/>
          </p:cNvGrpSpPr>
          <p:nvPr/>
        </p:nvGrpSpPr>
        <p:grpSpPr bwMode="auto">
          <a:xfrm>
            <a:off x="0" y="0"/>
            <a:ext cx="9144000" cy="976313"/>
            <a:chOff x="0" y="0"/>
            <a:chExt cx="5760" cy="615"/>
          </a:xfrm>
        </p:grpSpPr>
        <p:sp>
          <p:nvSpPr>
            <p:cNvPr id="92169" name="Text Box 13">
              <a:extLst>
                <a:ext uri="{FF2B5EF4-FFF2-40B4-BE49-F238E27FC236}">
                  <a16:creationId xmlns:a16="http://schemas.microsoft.com/office/drawing/2014/main" id="{60C2050B-3726-4D81-BABF-0855F1D1265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2170" name="Text Box 14">
              <a:extLst>
                <a:ext uri="{FF2B5EF4-FFF2-40B4-BE49-F238E27FC236}">
                  <a16:creationId xmlns:a16="http://schemas.microsoft.com/office/drawing/2014/main" id="{983DD325-1B74-4C49-8EDC-93FD50C086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2168" name="Rectangle 15">
            <a:extLst>
              <a:ext uri="{FF2B5EF4-FFF2-40B4-BE49-F238E27FC236}">
                <a16:creationId xmlns:a16="http://schemas.microsoft.com/office/drawing/2014/main" id="{94BD8BB0-B2D2-428D-B45B-499F9EC7029E}"/>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dissolve">
                                      <p:cBhvr>
                                        <p:cTn id="7" dur="1000"/>
                                        <p:tgtEl>
                                          <p:spTgt spid="87046"/>
                                        </p:tgtEl>
                                      </p:cBhvr>
                                    </p:animEffect>
                                  </p:childTnLst>
                                </p:cTn>
                              </p:par>
                              <p:par>
                                <p:cTn id="8" presetID="9" presetClass="entr" presetSubtype="0" fill="hold" nodeType="withEffect">
                                  <p:stCondLst>
                                    <p:cond delay="0"/>
                                  </p:stCondLst>
                                  <p:childTnLst>
                                    <p:set>
                                      <p:cBhvr>
                                        <p:cTn id="9" dur="1" fill="hold">
                                          <p:stCondLst>
                                            <p:cond delay="0"/>
                                          </p:stCondLst>
                                        </p:cTn>
                                        <p:tgtEl>
                                          <p:spTgt spid="87044"/>
                                        </p:tgtEl>
                                        <p:attrNameLst>
                                          <p:attrName>style.visibility</p:attrName>
                                        </p:attrNameLst>
                                      </p:cBhvr>
                                      <p:to>
                                        <p:strVal val="visible"/>
                                      </p:to>
                                    </p:set>
                                    <p:animEffect transition="in" filter="dissolve">
                                      <p:cBhvr>
                                        <p:cTn id="10" dur="1000"/>
                                        <p:tgtEl>
                                          <p:spTgt spid="8704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7043"/>
                                        </p:tgtEl>
                                        <p:attrNameLst>
                                          <p:attrName>style.visibility</p:attrName>
                                        </p:attrNameLst>
                                      </p:cBhvr>
                                      <p:to>
                                        <p:strVal val="visible"/>
                                      </p:to>
                                    </p:set>
                                    <p:animEffect transition="in" filter="dissolve">
                                      <p:cBhvr>
                                        <p:cTn id="13" dur="1000"/>
                                        <p:tgtEl>
                                          <p:spTgt spid="87043"/>
                                        </p:tgtEl>
                                      </p:cBhvr>
                                    </p:animEffect>
                                  </p:childTnLst>
                                </p:cTn>
                              </p:par>
                              <p:par>
                                <p:cTn id="14" presetID="9" presetClass="entr" presetSubtype="0" fill="hold" nodeType="withEffect">
                                  <p:stCondLst>
                                    <p:cond delay="0"/>
                                  </p:stCondLst>
                                  <p:childTnLst>
                                    <p:set>
                                      <p:cBhvr>
                                        <p:cTn id="15" dur="1" fill="hold">
                                          <p:stCondLst>
                                            <p:cond delay="0"/>
                                          </p:stCondLst>
                                        </p:cTn>
                                        <p:tgtEl>
                                          <p:spTgt spid="87042"/>
                                        </p:tgtEl>
                                        <p:attrNameLst>
                                          <p:attrName>style.visibility</p:attrName>
                                        </p:attrNameLst>
                                      </p:cBhvr>
                                      <p:to>
                                        <p:strVal val="visible"/>
                                      </p:to>
                                    </p:set>
                                    <p:animEffect transition="in" filter="dissolve">
                                      <p:cBhvr>
                                        <p:cTn id="16" dur="1000"/>
                                        <p:tgtEl>
                                          <p:spTgt spid="87042"/>
                                        </p:tgtEl>
                                      </p:cBhvr>
                                    </p:animEffect>
                                  </p:childTnLst>
                                </p:cTn>
                              </p:par>
                              <p:par>
                                <p:cTn id="17" presetID="9" presetClass="entr" presetSubtype="0" fill="hold" nodeType="withEffect">
                                  <p:stCondLst>
                                    <p:cond delay="0"/>
                                  </p:stCondLst>
                                  <p:childTnLst>
                                    <p:set>
                                      <p:cBhvr>
                                        <p:cTn id="18" dur="1" fill="hold">
                                          <p:stCondLst>
                                            <p:cond delay="0"/>
                                          </p:stCondLst>
                                        </p:cTn>
                                        <p:tgtEl>
                                          <p:spTgt spid="87045"/>
                                        </p:tgtEl>
                                        <p:attrNameLst>
                                          <p:attrName>style.visibility</p:attrName>
                                        </p:attrNameLst>
                                      </p:cBhvr>
                                      <p:to>
                                        <p:strVal val="visible"/>
                                      </p:to>
                                    </p:set>
                                    <p:animEffect transition="in" filter="dissolve">
                                      <p:cBhvr>
                                        <p:cTn id="19" dur="10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a:extLst>
              <a:ext uri="{FF2B5EF4-FFF2-40B4-BE49-F238E27FC236}">
                <a16:creationId xmlns:a16="http://schemas.microsoft.com/office/drawing/2014/main" id="{08E1DB9C-9FAF-49B2-BB50-0CFBBA24FDA4}"/>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4210" name="Group 4">
            <a:extLst>
              <a:ext uri="{FF2B5EF4-FFF2-40B4-BE49-F238E27FC236}">
                <a16:creationId xmlns:a16="http://schemas.microsoft.com/office/drawing/2014/main" id="{5954948B-4320-4140-BA32-9628D66CCFB0}"/>
              </a:ext>
            </a:extLst>
          </p:cNvPr>
          <p:cNvGrpSpPr>
            <a:grpSpLocks/>
          </p:cNvGrpSpPr>
          <p:nvPr/>
        </p:nvGrpSpPr>
        <p:grpSpPr bwMode="auto">
          <a:xfrm>
            <a:off x="0" y="0"/>
            <a:ext cx="9144000" cy="976313"/>
            <a:chOff x="0" y="0"/>
            <a:chExt cx="5760" cy="615"/>
          </a:xfrm>
        </p:grpSpPr>
        <p:sp>
          <p:nvSpPr>
            <p:cNvPr id="94215" name="Text Box 5">
              <a:extLst>
                <a:ext uri="{FF2B5EF4-FFF2-40B4-BE49-F238E27FC236}">
                  <a16:creationId xmlns:a16="http://schemas.microsoft.com/office/drawing/2014/main" id="{37E7436B-1F2D-415C-90DE-8733CB281EB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4216" name="Text Box 6">
              <a:extLst>
                <a:ext uri="{FF2B5EF4-FFF2-40B4-BE49-F238E27FC236}">
                  <a16:creationId xmlns:a16="http://schemas.microsoft.com/office/drawing/2014/main" id="{2061158F-46D1-4B20-87A4-520FB628755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4211" name="Text Box 7">
            <a:extLst>
              <a:ext uri="{FF2B5EF4-FFF2-40B4-BE49-F238E27FC236}">
                <a16:creationId xmlns:a16="http://schemas.microsoft.com/office/drawing/2014/main" id="{8EF84D4A-A4F3-4BB9-B0FD-047C1D5E969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5546" name="Text Box 10">
            <a:extLst>
              <a:ext uri="{FF2B5EF4-FFF2-40B4-BE49-F238E27FC236}">
                <a16:creationId xmlns:a16="http://schemas.microsoft.com/office/drawing/2014/main" id="{70A3F8DA-427C-4027-82C8-D6B699134DEE}"/>
              </a:ext>
            </a:extLst>
          </p:cNvPr>
          <p:cNvSpPr txBox="1">
            <a:spLocks noChangeArrowheads="1"/>
          </p:cNvSpPr>
          <p:nvPr/>
        </p:nvSpPr>
        <p:spPr bwMode="auto">
          <a:xfrm>
            <a:off x="457200" y="2133600"/>
            <a:ext cx="441960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Texas Tech University's licensed retail store, Red Raider Outfitter, partnered with the Texas Rangers and Houston Astros in 2016 through a cross-licensing agreement to create co-branded apparel.</a:t>
            </a:r>
          </a:p>
        </p:txBody>
      </p:sp>
      <p:pic>
        <p:nvPicPr>
          <p:cNvPr id="94213" name="Picture 11" descr="I:\temp\tex.jpg">
            <a:extLst>
              <a:ext uri="{FF2B5EF4-FFF2-40B4-BE49-F238E27FC236}">
                <a16:creationId xmlns:a16="http://schemas.microsoft.com/office/drawing/2014/main" id="{09980914-2868-4BA3-BD98-40FBD8655F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819400"/>
            <a:ext cx="1538288"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8" name="Picture 12">
            <a:extLst>
              <a:ext uri="{FF2B5EF4-FFF2-40B4-BE49-F238E27FC236}">
                <a16:creationId xmlns:a16="http://schemas.microsoft.com/office/drawing/2014/main" id="{F026337B-06E3-4A0D-B7E5-EE0B70FB2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752600"/>
            <a:ext cx="1624013" cy="3905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a:extLst>
              <a:ext uri="{FF2B5EF4-FFF2-40B4-BE49-F238E27FC236}">
                <a16:creationId xmlns:a16="http://schemas.microsoft.com/office/drawing/2014/main" id="{3AF887EC-9803-4FC3-A1EE-4299EA2C10E6}"/>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5234" name="Group 4">
            <a:extLst>
              <a:ext uri="{FF2B5EF4-FFF2-40B4-BE49-F238E27FC236}">
                <a16:creationId xmlns:a16="http://schemas.microsoft.com/office/drawing/2014/main" id="{C0C0933E-C628-49B3-B060-7881ACFD0098}"/>
              </a:ext>
            </a:extLst>
          </p:cNvPr>
          <p:cNvGrpSpPr>
            <a:grpSpLocks/>
          </p:cNvGrpSpPr>
          <p:nvPr/>
        </p:nvGrpSpPr>
        <p:grpSpPr bwMode="auto">
          <a:xfrm>
            <a:off x="0" y="0"/>
            <a:ext cx="9144000" cy="976313"/>
            <a:chOff x="0" y="0"/>
            <a:chExt cx="5760" cy="615"/>
          </a:xfrm>
        </p:grpSpPr>
        <p:sp>
          <p:nvSpPr>
            <p:cNvPr id="95238" name="Text Box 5">
              <a:extLst>
                <a:ext uri="{FF2B5EF4-FFF2-40B4-BE49-F238E27FC236}">
                  <a16:creationId xmlns:a16="http://schemas.microsoft.com/office/drawing/2014/main" id="{D48EC46C-43D0-4D94-9E4F-053FCD1B3F1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5239" name="Text Box 6">
              <a:extLst>
                <a:ext uri="{FF2B5EF4-FFF2-40B4-BE49-F238E27FC236}">
                  <a16:creationId xmlns:a16="http://schemas.microsoft.com/office/drawing/2014/main" id="{74B16C1C-A195-4F92-BA1C-965A8AE529E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5235" name="Text Box 7">
            <a:extLst>
              <a:ext uri="{FF2B5EF4-FFF2-40B4-BE49-F238E27FC236}">
                <a16:creationId xmlns:a16="http://schemas.microsoft.com/office/drawing/2014/main" id="{706225E3-E449-47DC-BCD1-E27143CC3B6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5236" name="Picture 11" descr="super">
            <a:extLst>
              <a:ext uri="{FF2B5EF4-FFF2-40B4-BE49-F238E27FC236}">
                <a16:creationId xmlns:a16="http://schemas.microsoft.com/office/drawing/2014/main" id="{EB44E2BF-A736-4649-977E-F9AED22A25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36220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40" name="Text Box 12">
            <a:extLst>
              <a:ext uri="{FF2B5EF4-FFF2-40B4-BE49-F238E27FC236}">
                <a16:creationId xmlns:a16="http://schemas.microsoft.com/office/drawing/2014/main" id="{DD716AA5-7AA8-4D21-AC8B-092BEED4FF32}"/>
              </a:ext>
            </a:extLst>
          </p:cNvPr>
          <p:cNvSpPr txBox="1">
            <a:spLocks noChangeArrowheads="1"/>
          </p:cNvSpPr>
          <p:nvPr/>
        </p:nvSpPr>
        <p:spPr bwMode="auto">
          <a:xfrm>
            <a:off x="533400" y="1828800"/>
            <a:ext cx="4114800" cy="4894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rPr>
              <a:t>A few years ago, five Australian rugby league teams suited up as Marvel Comics superheroes: Thor, Wolverine, Captain America, Iron Man and Hulk. The uniforms were licensed by Marvel Comics and replica jerseys were available to fans for a retail price of around $150.</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a:extLst>
              <a:ext uri="{FF2B5EF4-FFF2-40B4-BE49-F238E27FC236}">
                <a16:creationId xmlns:a16="http://schemas.microsoft.com/office/drawing/2014/main" id="{3CC958C4-84F3-41DB-A1A2-BCFE643DA23C}"/>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7282" name="Group 4">
            <a:extLst>
              <a:ext uri="{FF2B5EF4-FFF2-40B4-BE49-F238E27FC236}">
                <a16:creationId xmlns:a16="http://schemas.microsoft.com/office/drawing/2014/main" id="{2AD8E7CA-FDA8-4DEB-986E-27E38A8FE851}"/>
              </a:ext>
            </a:extLst>
          </p:cNvPr>
          <p:cNvGrpSpPr>
            <a:grpSpLocks/>
          </p:cNvGrpSpPr>
          <p:nvPr/>
        </p:nvGrpSpPr>
        <p:grpSpPr bwMode="auto">
          <a:xfrm>
            <a:off x="0" y="0"/>
            <a:ext cx="9144000" cy="976313"/>
            <a:chOff x="0" y="0"/>
            <a:chExt cx="5760" cy="615"/>
          </a:xfrm>
        </p:grpSpPr>
        <p:sp>
          <p:nvSpPr>
            <p:cNvPr id="97286" name="Text Box 5">
              <a:extLst>
                <a:ext uri="{FF2B5EF4-FFF2-40B4-BE49-F238E27FC236}">
                  <a16:creationId xmlns:a16="http://schemas.microsoft.com/office/drawing/2014/main" id="{42EE5DC2-41D5-4C23-89FD-DF6965C866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7287" name="Text Box 6">
              <a:extLst>
                <a:ext uri="{FF2B5EF4-FFF2-40B4-BE49-F238E27FC236}">
                  <a16:creationId xmlns:a16="http://schemas.microsoft.com/office/drawing/2014/main" id="{9C2056F4-6F72-472A-B206-BE6BAB52277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7283" name="Text Box 7">
            <a:extLst>
              <a:ext uri="{FF2B5EF4-FFF2-40B4-BE49-F238E27FC236}">
                <a16:creationId xmlns:a16="http://schemas.microsoft.com/office/drawing/2014/main" id="{39469486-41C7-45B5-96AE-B437628FAE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11" name="Text Box 7">
            <a:extLst>
              <a:ext uri="{FF2B5EF4-FFF2-40B4-BE49-F238E27FC236}">
                <a16:creationId xmlns:a16="http://schemas.microsoft.com/office/drawing/2014/main" id="{B1E16242-BDBB-4198-A7AD-83B994B5CF74}"/>
              </a:ext>
            </a:extLst>
          </p:cNvPr>
          <p:cNvSpPr txBox="1">
            <a:spLocks noChangeArrowheads="1"/>
          </p:cNvSpPr>
          <p:nvPr/>
        </p:nvSpPr>
        <p:spPr bwMode="auto">
          <a:xfrm>
            <a:off x="762000" y="2286000"/>
            <a:ext cx="4038600" cy="37856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400" dirty="0">
                <a:latin typeface="Verdana" charset="0"/>
                <a:ea typeface="ＭＳ Ｐゴシック" charset="0"/>
                <a:cs typeface="Times New Roman" charset="0"/>
              </a:rPr>
              <a:t>Fashion brand Michael Kors created golf polos in conjunction with the U.S. Golf Association, allowing fans to purchase the co-branded merchandise on-site at the 118th U.S. Open at Shinnecock Hills Golf Club in 2018</a:t>
            </a:r>
          </a:p>
        </p:txBody>
      </p:sp>
      <p:pic>
        <p:nvPicPr>
          <p:cNvPr id="1026" name="Picture 2" descr="Image result for michael kors us open">
            <a:extLst>
              <a:ext uri="{FF2B5EF4-FFF2-40B4-BE49-F238E27FC236}">
                <a16:creationId xmlns:a16="http://schemas.microsoft.com/office/drawing/2014/main" id="{C6DB2896-31D7-462F-9BDA-B098BFAF76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3238" y="2463794"/>
            <a:ext cx="2559050" cy="3430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6009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a:extLst>
              <a:ext uri="{FF2B5EF4-FFF2-40B4-BE49-F238E27FC236}">
                <a16:creationId xmlns:a16="http://schemas.microsoft.com/office/drawing/2014/main" id="{3CC958C4-84F3-41DB-A1A2-BCFE643DA23C}"/>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7282" name="Group 4">
            <a:extLst>
              <a:ext uri="{FF2B5EF4-FFF2-40B4-BE49-F238E27FC236}">
                <a16:creationId xmlns:a16="http://schemas.microsoft.com/office/drawing/2014/main" id="{2AD8E7CA-FDA8-4DEB-986E-27E38A8FE851}"/>
              </a:ext>
            </a:extLst>
          </p:cNvPr>
          <p:cNvGrpSpPr>
            <a:grpSpLocks/>
          </p:cNvGrpSpPr>
          <p:nvPr/>
        </p:nvGrpSpPr>
        <p:grpSpPr bwMode="auto">
          <a:xfrm>
            <a:off x="0" y="0"/>
            <a:ext cx="9144000" cy="976313"/>
            <a:chOff x="0" y="0"/>
            <a:chExt cx="5760" cy="615"/>
          </a:xfrm>
        </p:grpSpPr>
        <p:sp>
          <p:nvSpPr>
            <p:cNvPr id="97286" name="Text Box 5">
              <a:extLst>
                <a:ext uri="{FF2B5EF4-FFF2-40B4-BE49-F238E27FC236}">
                  <a16:creationId xmlns:a16="http://schemas.microsoft.com/office/drawing/2014/main" id="{42EE5DC2-41D5-4C23-89FD-DF6965C866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7287" name="Text Box 6">
              <a:extLst>
                <a:ext uri="{FF2B5EF4-FFF2-40B4-BE49-F238E27FC236}">
                  <a16:creationId xmlns:a16="http://schemas.microsoft.com/office/drawing/2014/main" id="{9C2056F4-6F72-472A-B206-BE6BAB52277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7283" name="Text Box 7">
            <a:extLst>
              <a:ext uri="{FF2B5EF4-FFF2-40B4-BE49-F238E27FC236}">
                <a16:creationId xmlns:a16="http://schemas.microsoft.com/office/drawing/2014/main" id="{39469486-41C7-45B5-96AE-B437628FAE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11" name="Text Box 7">
            <a:extLst>
              <a:ext uri="{FF2B5EF4-FFF2-40B4-BE49-F238E27FC236}">
                <a16:creationId xmlns:a16="http://schemas.microsoft.com/office/drawing/2014/main" id="{B1E16242-BDBB-4198-A7AD-83B994B5CF74}"/>
              </a:ext>
            </a:extLst>
          </p:cNvPr>
          <p:cNvSpPr txBox="1">
            <a:spLocks noChangeArrowheads="1"/>
          </p:cNvSpPr>
          <p:nvPr/>
        </p:nvSpPr>
        <p:spPr bwMode="auto">
          <a:xfrm>
            <a:off x="533400" y="1804486"/>
            <a:ext cx="8153400"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000" dirty="0">
                <a:solidFill>
                  <a:srgbClr val="006600"/>
                </a:solidFill>
                <a:latin typeface="Verdana" charset="0"/>
                <a:ea typeface="ＭＳ Ｐゴシック" charset="0"/>
                <a:cs typeface="Times New Roman" charset="0"/>
              </a:rPr>
              <a:t>This season, the Portland Timbers (MLS) and Portland Thorns (NWSL) teamed up for a giveaway featuring co-branded scarves in celebration of Pride Month (they would also make them available in the team’s online stores)</a:t>
            </a:r>
          </a:p>
        </p:txBody>
      </p:sp>
      <p:pic>
        <p:nvPicPr>
          <p:cNvPr id="9" name="Picture 8">
            <a:extLst>
              <a:ext uri="{FF2B5EF4-FFF2-40B4-BE49-F238E27FC236}">
                <a16:creationId xmlns:a16="http://schemas.microsoft.com/office/drawing/2014/main" id="{82A9862B-8CA4-0549-98FD-5117DE526CC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32182" y="3487717"/>
            <a:ext cx="3733800" cy="2800350"/>
          </a:xfrm>
          <a:prstGeom prst="rect">
            <a:avLst/>
          </a:prstGeom>
          <a:noFill/>
          <a:ln>
            <a:noFill/>
          </a:ln>
        </p:spPr>
      </p:pic>
    </p:spTree>
    <p:extLst>
      <p:ext uri="{BB962C8B-B14F-4D97-AF65-F5344CB8AC3E}">
        <p14:creationId xmlns:p14="http://schemas.microsoft.com/office/powerpoint/2010/main" val="8815056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a:extLst>
              <a:ext uri="{FF2B5EF4-FFF2-40B4-BE49-F238E27FC236}">
                <a16:creationId xmlns:a16="http://schemas.microsoft.com/office/drawing/2014/main" id="{3CC958C4-84F3-41DB-A1A2-BCFE643DA23C}"/>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7282" name="Group 4">
            <a:extLst>
              <a:ext uri="{FF2B5EF4-FFF2-40B4-BE49-F238E27FC236}">
                <a16:creationId xmlns:a16="http://schemas.microsoft.com/office/drawing/2014/main" id="{2AD8E7CA-FDA8-4DEB-986E-27E38A8FE851}"/>
              </a:ext>
            </a:extLst>
          </p:cNvPr>
          <p:cNvGrpSpPr>
            <a:grpSpLocks/>
          </p:cNvGrpSpPr>
          <p:nvPr/>
        </p:nvGrpSpPr>
        <p:grpSpPr bwMode="auto">
          <a:xfrm>
            <a:off x="0" y="0"/>
            <a:ext cx="9144000" cy="976313"/>
            <a:chOff x="0" y="0"/>
            <a:chExt cx="5760" cy="615"/>
          </a:xfrm>
        </p:grpSpPr>
        <p:sp>
          <p:nvSpPr>
            <p:cNvPr id="97286" name="Text Box 5">
              <a:extLst>
                <a:ext uri="{FF2B5EF4-FFF2-40B4-BE49-F238E27FC236}">
                  <a16:creationId xmlns:a16="http://schemas.microsoft.com/office/drawing/2014/main" id="{42EE5DC2-41D5-4C23-89FD-DF6965C866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7287" name="Text Box 6">
              <a:extLst>
                <a:ext uri="{FF2B5EF4-FFF2-40B4-BE49-F238E27FC236}">
                  <a16:creationId xmlns:a16="http://schemas.microsoft.com/office/drawing/2014/main" id="{9C2056F4-6F72-472A-B206-BE6BAB52277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7283" name="Text Box 7">
            <a:extLst>
              <a:ext uri="{FF2B5EF4-FFF2-40B4-BE49-F238E27FC236}">
                <a16:creationId xmlns:a16="http://schemas.microsoft.com/office/drawing/2014/main" id="{39469486-41C7-45B5-96AE-B437628FAE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11" name="Text Box 7">
            <a:extLst>
              <a:ext uri="{FF2B5EF4-FFF2-40B4-BE49-F238E27FC236}">
                <a16:creationId xmlns:a16="http://schemas.microsoft.com/office/drawing/2014/main" id="{B1E16242-BDBB-4198-A7AD-83B994B5CF74}"/>
              </a:ext>
            </a:extLst>
          </p:cNvPr>
          <p:cNvSpPr txBox="1">
            <a:spLocks noChangeArrowheads="1"/>
          </p:cNvSpPr>
          <p:nvPr/>
        </p:nvSpPr>
        <p:spPr bwMode="auto">
          <a:xfrm>
            <a:off x="677002" y="1760940"/>
            <a:ext cx="7734434"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400" dirty="0">
                <a:latin typeface="Verdana" charset="0"/>
                <a:ea typeface="ＭＳ Ｐゴシック" charset="0"/>
                <a:cs typeface="Times New Roman" charset="0"/>
              </a:rPr>
              <a:t>With a visit to his hometown in 2019, rapper Wiz Khalifa partnered with the esports franchise Pittsburgh Knights to offer a co-branded t-shirt during his tour stop in Pittsburgh</a:t>
            </a:r>
          </a:p>
        </p:txBody>
      </p:sp>
      <p:pic>
        <p:nvPicPr>
          <p:cNvPr id="2" name="Picture 1">
            <a:extLst>
              <a:ext uri="{FF2B5EF4-FFF2-40B4-BE49-F238E27FC236}">
                <a16:creationId xmlns:a16="http://schemas.microsoft.com/office/drawing/2014/main" id="{F387521E-E3C5-8447-B3CB-90F0FB121FCE}"/>
              </a:ext>
            </a:extLst>
          </p:cNvPr>
          <p:cNvPicPr>
            <a:picLocks noChangeAspect="1"/>
          </p:cNvPicPr>
          <p:nvPr/>
        </p:nvPicPr>
        <p:blipFill>
          <a:blip r:embed="rId2"/>
          <a:stretch>
            <a:fillRect/>
          </a:stretch>
        </p:blipFill>
        <p:spPr>
          <a:xfrm>
            <a:off x="3319452" y="3620983"/>
            <a:ext cx="2809895" cy="2718033"/>
          </a:xfrm>
          <a:prstGeom prst="rect">
            <a:avLst/>
          </a:prstGeom>
        </p:spPr>
      </p:pic>
    </p:spTree>
    <p:extLst>
      <p:ext uri="{BB962C8B-B14F-4D97-AF65-F5344CB8AC3E}">
        <p14:creationId xmlns:p14="http://schemas.microsoft.com/office/powerpoint/2010/main" val="33765209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a:extLst>
              <a:ext uri="{FF2B5EF4-FFF2-40B4-BE49-F238E27FC236}">
                <a16:creationId xmlns:a16="http://schemas.microsoft.com/office/drawing/2014/main" id="{3CC958C4-84F3-41DB-A1A2-BCFE643DA23C}"/>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7282" name="Group 4">
            <a:extLst>
              <a:ext uri="{FF2B5EF4-FFF2-40B4-BE49-F238E27FC236}">
                <a16:creationId xmlns:a16="http://schemas.microsoft.com/office/drawing/2014/main" id="{2AD8E7CA-FDA8-4DEB-986E-27E38A8FE851}"/>
              </a:ext>
            </a:extLst>
          </p:cNvPr>
          <p:cNvGrpSpPr>
            <a:grpSpLocks/>
          </p:cNvGrpSpPr>
          <p:nvPr/>
        </p:nvGrpSpPr>
        <p:grpSpPr bwMode="auto">
          <a:xfrm>
            <a:off x="0" y="0"/>
            <a:ext cx="9144000" cy="976313"/>
            <a:chOff x="0" y="0"/>
            <a:chExt cx="5760" cy="615"/>
          </a:xfrm>
        </p:grpSpPr>
        <p:sp>
          <p:nvSpPr>
            <p:cNvPr id="97286" name="Text Box 5">
              <a:extLst>
                <a:ext uri="{FF2B5EF4-FFF2-40B4-BE49-F238E27FC236}">
                  <a16:creationId xmlns:a16="http://schemas.microsoft.com/office/drawing/2014/main" id="{42EE5DC2-41D5-4C23-89FD-DF6965C866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7287" name="Text Box 6">
              <a:extLst>
                <a:ext uri="{FF2B5EF4-FFF2-40B4-BE49-F238E27FC236}">
                  <a16:creationId xmlns:a16="http://schemas.microsoft.com/office/drawing/2014/main" id="{9C2056F4-6F72-472A-B206-BE6BAB52277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7283" name="Text Box 7">
            <a:extLst>
              <a:ext uri="{FF2B5EF4-FFF2-40B4-BE49-F238E27FC236}">
                <a16:creationId xmlns:a16="http://schemas.microsoft.com/office/drawing/2014/main" id="{39469486-41C7-45B5-96AE-B437628FAE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11" name="Text Box 7">
            <a:extLst>
              <a:ext uri="{FF2B5EF4-FFF2-40B4-BE49-F238E27FC236}">
                <a16:creationId xmlns:a16="http://schemas.microsoft.com/office/drawing/2014/main" id="{B1E16242-BDBB-4198-A7AD-83B994B5CF74}"/>
              </a:ext>
            </a:extLst>
          </p:cNvPr>
          <p:cNvSpPr txBox="1">
            <a:spLocks noChangeArrowheads="1"/>
          </p:cNvSpPr>
          <p:nvPr/>
        </p:nvSpPr>
        <p:spPr bwMode="auto">
          <a:xfrm>
            <a:off x="407423" y="1675121"/>
            <a:ext cx="8273592"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000" dirty="0">
                <a:latin typeface="Verdana" charset="0"/>
                <a:ea typeface="ＭＳ Ｐゴシック" charset="0"/>
                <a:cs typeface="Times New Roman" charset="0"/>
              </a:rPr>
              <a:t>A popular trend with Major League Baseball teams is to offer co-branded merchandise featuring collegiate athletic programs as part of college theme-night promotions</a:t>
            </a:r>
          </a:p>
        </p:txBody>
      </p:sp>
      <p:pic>
        <p:nvPicPr>
          <p:cNvPr id="8" name="Picture 7">
            <a:extLst>
              <a:ext uri="{FF2B5EF4-FFF2-40B4-BE49-F238E27FC236}">
                <a16:creationId xmlns:a16="http://schemas.microsoft.com/office/drawing/2014/main" id="{67C07C3E-68F4-994F-911F-C441E0C47041}"/>
              </a:ext>
            </a:extLst>
          </p:cNvPr>
          <p:cNvPicPr>
            <a:picLocks noChangeAspect="1"/>
          </p:cNvPicPr>
          <p:nvPr/>
        </p:nvPicPr>
        <p:blipFill>
          <a:blip r:embed="rId2"/>
          <a:stretch>
            <a:fillRect/>
          </a:stretch>
        </p:blipFill>
        <p:spPr>
          <a:xfrm>
            <a:off x="149265" y="4454362"/>
            <a:ext cx="2514600" cy="1880846"/>
          </a:xfrm>
          <a:prstGeom prst="rect">
            <a:avLst/>
          </a:prstGeom>
        </p:spPr>
      </p:pic>
      <p:pic>
        <p:nvPicPr>
          <p:cNvPr id="11" name="Picture 10" descr="Image result for braves clemson night hat">
            <a:extLst>
              <a:ext uri="{FF2B5EF4-FFF2-40B4-BE49-F238E27FC236}">
                <a16:creationId xmlns:a16="http://schemas.microsoft.com/office/drawing/2014/main" id="{61180339-16AE-E441-B176-D9E8D8DB91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9549" y="2939032"/>
            <a:ext cx="2414032" cy="1357893"/>
          </a:xfrm>
          <a:prstGeom prst="rect">
            <a:avLst/>
          </a:prstGeom>
          <a:noFill/>
          <a:ln>
            <a:noFill/>
          </a:ln>
        </p:spPr>
      </p:pic>
      <p:pic>
        <p:nvPicPr>
          <p:cNvPr id="12" name="Picture 11">
            <a:extLst>
              <a:ext uri="{FF2B5EF4-FFF2-40B4-BE49-F238E27FC236}">
                <a16:creationId xmlns:a16="http://schemas.microsoft.com/office/drawing/2014/main" id="{3C918B90-51D3-C24D-ABD0-8381E1956E20}"/>
              </a:ext>
            </a:extLst>
          </p:cNvPr>
          <p:cNvPicPr>
            <a:picLocks noChangeAspect="1"/>
          </p:cNvPicPr>
          <p:nvPr/>
        </p:nvPicPr>
        <p:blipFill>
          <a:blip r:embed="rId4"/>
          <a:stretch>
            <a:fillRect/>
          </a:stretch>
        </p:blipFill>
        <p:spPr>
          <a:xfrm>
            <a:off x="2822537" y="2936080"/>
            <a:ext cx="3657600" cy="3396176"/>
          </a:xfrm>
          <a:prstGeom prst="rect">
            <a:avLst/>
          </a:prstGeom>
        </p:spPr>
      </p:pic>
      <p:pic>
        <p:nvPicPr>
          <p:cNvPr id="13" name="Picture 12">
            <a:extLst>
              <a:ext uri="{FF2B5EF4-FFF2-40B4-BE49-F238E27FC236}">
                <a16:creationId xmlns:a16="http://schemas.microsoft.com/office/drawing/2014/main" id="{26C0E7CA-88C9-214A-87F6-E97520DAAEC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2987928"/>
            <a:ext cx="2415048" cy="1247775"/>
          </a:xfrm>
          <a:prstGeom prst="rect">
            <a:avLst/>
          </a:prstGeom>
          <a:noFill/>
          <a:ln>
            <a:noFill/>
          </a:ln>
        </p:spPr>
      </p:pic>
      <p:pic>
        <p:nvPicPr>
          <p:cNvPr id="3" name="Picture 2">
            <a:extLst>
              <a:ext uri="{FF2B5EF4-FFF2-40B4-BE49-F238E27FC236}">
                <a16:creationId xmlns:a16="http://schemas.microsoft.com/office/drawing/2014/main" id="{7E48DA47-003A-1C49-9B8A-7D70128A797C}"/>
              </a:ext>
            </a:extLst>
          </p:cNvPr>
          <p:cNvPicPr>
            <a:picLocks noChangeAspect="1"/>
          </p:cNvPicPr>
          <p:nvPr/>
        </p:nvPicPr>
        <p:blipFill>
          <a:blip r:embed="rId6"/>
          <a:stretch>
            <a:fillRect/>
          </a:stretch>
        </p:blipFill>
        <p:spPr>
          <a:xfrm>
            <a:off x="6820301" y="4366472"/>
            <a:ext cx="1880846" cy="1880846"/>
          </a:xfrm>
          <a:prstGeom prst="rect">
            <a:avLst/>
          </a:prstGeom>
        </p:spPr>
      </p:pic>
    </p:spTree>
    <p:extLst>
      <p:ext uri="{BB962C8B-B14F-4D97-AF65-F5344CB8AC3E}">
        <p14:creationId xmlns:p14="http://schemas.microsoft.com/office/powerpoint/2010/main" val="19747604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056A5B13-485E-44B9-8430-23BEE34CD9CD}"/>
              </a:ext>
            </a:extLst>
          </p:cNvPr>
          <p:cNvSpPr>
            <a:spLocks noChangeArrowheads="1"/>
          </p:cNvSpPr>
          <p:nvPr/>
        </p:nvSpPr>
        <p:spPr bwMode="auto">
          <a:xfrm>
            <a:off x="762000" y="1517650"/>
            <a:ext cx="7772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A brand analyst and strategy company (Kantar </a:t>
            </a:r>
            <a:r>
              <a:rPr lang="en-US" altLang="en-US" dirty="0" err="1">
                <a:latin typeface="Verdana" panose="020B0604030504040204" pitchFamily="34" charset="0"/>
              </a:rPr>
              <a:t>Millward</a:t>
            </a:r>
            <a:r>
              <a:rPr lang="en-US" altLang="en-US" dirty="0">
                <a:latin typeface="Verdana" panose="020B0604030504040204" pitchFamily="34" charset="0"/>
              </a:rPr>
              <a:t> Brown) annually ranks the world's most powerful brands measured by their dollar value</a:t>
            </a:r>
          </a:p>
        </p:txBody>
      </p:sp>
      <p:sp>
        <p:nvSpPr>
          <p:cNvPr id="140291" name="Rectangle 3">
            <a:extLst>
              <a:ext uri="{FF2B5EF4-FFF2-40B4-BE49-F238E27FC236}">
                <a16:creationId xmlns:a16="http://schemas.microsoft.com/office/drawing/2014/main" id="{1C76852F-0F36-4394-98BF-49189E3BD1AC}"/>
              </a:ext>
            </a:extLst>
          </p:cNvPr>
          <p:cNvSpPr>
            <a:spLocks noChangeArrowheads="1"/>
          </p:cNvSpPr>
          <p:nvPr/>
        </p:nvSpPr>
        <p:spPr bwMode="auto">
          <a:xfrm>
            <a:off x="304800" y="2919660"/>
            <a:ext cx="8610600" cy="3231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342900" indent="-342900">
              <a:buFont typeface="Wingdings" charset="0"/>
              <a:buAutoNum type="arabicPeriod"/>
              <a:defRPr/>
            </a:pPr>
            <a:r>
              <a:rPr lang="en-US" sz="2000" dirty="0">
                <a:solidFill>
                  <a:srgbClr val="008000"/>
                </a:solidFill>
                <a:latin typeface="Verdana" charset="0"/>
                <a:ea typeface="ＭＳ Ｐゴシック" charset="0"/>
                <a:cs typeface="ＭＳ Ｐゴシック" charset="0"/>
              </a:rPr>
              <a:t>Amazon</a:t>
            </a:r>
          </a:p>
          <a:p>
            <a:pPr marL="342900" indent="-342900">
              <a:buFont typeface="Wingdings" charset="0"/>
              <a:buNone/>
              <a:defRPr/>
            </a:pPr>
            <a:endParaRPr lang="en-US" sz="2800" dirty="0">
              <a:solidFill>
                <a:srgbClr val="008000"/>
              </a:solidFill>
              <a:latin typeface="Verdana" charset="0"/>
              <a:ea typeface="ＭＳ Ｐゴシック" charset="0"/>
              <a:cs typeface="ＭＳ Ｐゴシック" charset="0"/>
            </a:endParaRPr>
          </a:p>
          <a:p>
            <a:pPr marL="342900" indent="-342900">
              <a:buFont typeface="Wingdings" charset="0"/>
              <a:buAutoNum type="arabicPeriod" startAt="2"/>
              <a:defRPr/>
            </a:pPr>
            <a:r>
              <a:rPr lang="en-US" sz="2000" dirty="0">
                <a:solidFill>
                  <a:srgbClr val="008000"/>
                </a:solidFill>
                <a:latin typeface="Verdana" charset="0"/>
                <a:ea typeface="ＭＳ Ｐゴシック" charset="0"/>
                <a:cs typeface="ＭＳ Ｐゴシック" charset="0"/>
              </a:rPr>
              <a:t>Apple</a:t>
            </a:r>
          </a:p>
          <a:p>
            <a:pPr marL="342900" indent="-342900">
              <a:buFont typeface="Wingdings" charset="0"/>
              <a:buNone/>
              <a:defRPr/>
            </a:pPr>
            <a:endParaRPr lang="en-US" sz="2800" dirty="0">
              <a:solidFill>
                <a:srgbClr val="008000"/>
              </a:solidFill>
              <a:latin typeface="Verdana" charset="0"/>
              <a:ea typeface="ＭＳ Ｐゴシック" charset="0"/>
              <a:cs typeface="ＭＳ Ｐゴシック" charset="0"/>
            </a:endParaRPr>
          </a:p>
          <a:p>
            <a:pPr marL="342900" indent="-342900">
              <a:buFont typeface="Wingdings" charset="0"/>
              <a:buAutoNum type="arabicPeriod" startAt="3"/>
              <a:defRPr/>
            </a:pPr>
            <a:r>
              <a:rPr lang="en-US" sz="2000" dirty="0">
                <a:solidFill>
                  <a:srgbClr val="008000"/>
                </a:solidFill>
                <a:latin typeface="Verdana" charset="0"/>
                <a:ea typeface="ＭＳ Ｐゴシック" charset="0"/>
                <a:cs typeface="ＭＳ Ｐゴシック" charset="0"/>
              </a:rPr>
              <a:t>Microsoft</a:t>
            </a:r>
          </a:p>
          <a:p>
            <a:pPr marL="342900" indent="-342900">
              <a:buFont typeface="Wingdings" charset="0"/>
              <a:buAutoNum type="arabicPeriod" startAt="3"/>
              <a:defRPr/>
            </a:pPr>
            <a:endParaRPr lang="en-US" sz="2000" dirty="0">
              <a:solidFill>
                <a:srgbClr val="008000"/>
              </a:solidFill>
              <a:latin typeface="Verdana" charset="0"/>
              <a:ea typeface="ＭＳ Ｐゴシック" charset="0"/>
              <a:cs typeface="ＭＳ Ｐゴシック" charset="0"/>
            </a:endParaRPr>
          </a:p>
          <a:p>
            <a:pPr marL="342900" indent="-342900">
              <a:buFont typeface="Wingdings" charset="0"/>
              <a:buAutoNum type="arabicPeriod" startAt="3"/>
              <a:defRPr/>
            </a:pPr>
            <a:r>
              <a:rPr lang="en-US" sz="2000" dirty="0">
                <a:solidFill>
                  <a:srgbClr val="008000"/>
                </a:solidFill>
                <a:latin typeface="Verdana" charset="0"/>
                <a:ea typeface="ＭＳ Ｐゴシック" charset="0"/>
                <a:cs typeface="ＭＳ Ｐゴシック" charset="0"/>
              </a:rPr>
              <a:t>Google</a:t>
            </a:r>
          </a:p>
          <a:p>
            <a:pPr>
              <a:defRPr/>
            </a:pPr>
            <a:endParaRPr lang="en-US" sz="2800" dirty="0">
              <a:solidFill>
                <a:srgbClr val="008000"/>
              </a:solidFill>
              <a:latin typeface="Verdana" charset="0"/>
              <a:ea typeface="ＭＳ Ｐゴシック" charset="0"/>
              <a:cs typeface="ＭＳ Ｐゴシック" charset="0"/>
            </a:endParaRPr>
          </a:p>
          <a:p>
            <a:pPr marL="342900" indent="-342900">
              <a:defRPr/>
            </a:pPr>
            <a:r>
              <a:rPr lang="en-US" sz="2000" dirty="0">
                <a:solidFill>
                  <a:srgbClr val="008000"/>
                </a:solidFill>
                <a:latin typeface="Verdana" charset="0"/>
                <a:ea typeface="ＭＳ Ｐゴシック" charset="0"/>
                <a:cs typeface="ＭＳ Ｐゴシック" charset="0"/>
              </a:rPr>
              <a:t>5. </a:t>
            </a:r>
            <a:r>
              <a:rPr lang="en-US" altLang="en-US" sz="2000" dirty="0">
                <a:solidFill>
                  <a:srgbClr val="008000"/>
                </a:solidFill>
                <a:latin typeface="Verdana" panose="020B0604030504040204" pitchFamily="34" charset="0"/>
              </a:rPr>
              <a:t>Visa</a:t>
            </a:r>
          </a:p>
        </p:txBody>
      </p:sp>
      <p:grpSp>
        <p:nvGrpSpPr>
          <p:cNvPr id="98307" name="Group 6">
            <a:extLst>
              <a:ext uri="{FF2B5EF4-FFF2-40B4-BE49-F238E27FC236}">
                <a16:creationId xmlns:a16="http://schemas.microsoft.com/office/drawing/2014/main" id="{EE29D0C4-7B25-40FA-B6FB-D61F81270C8F}"/>
              </a:ext>
            </a:extLst>
          </p:cNvPr>
          <p:cNvGrpSpPr>
            <a:grpSpLocks/>
          </p:cNvGrpSpPr>
          <p:nvPr/>
        </p:nvGrpSpPr>
        <p:grpSpPr bwMode="auto">
          <a:xfrm>
            <a:off x="0" y="0"/>
            <a:ext cx="9144000" cy="976313"/>
            <a:chOff x="0" y="0"/>
            <a:chExt cx="5760" cy="615"/>
          </a:xfrm>
        </p:grpSpPr>
        <p:sp>
          <p:nvSpPr>
            <p:cNvPr id="98322" name="Text Box 7">
              <a:extLst>
                <a:ext uri="{FF2B5EF4-FFF2-40B4-BE49-F238E27FC236}">
                  <a16:creationId xmlns:a16="http://schemas.microsoft.com/office/drawing/2014/main" id="{612ED808-F525-463D-A8CC-F0E2067ED78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8323" name="Text Box 8">
              <a:extLst>
                <a:ext uri="{FF2B5EF4-FFF2-40B4-BE49-F238E27FC236}">
                  <a16:creationId xmlns:a16="http://schemas.microsoft.com/office/drawing/2014/main" id="{BCC9E8C9-B879-4004-BD91-4BCA86C71A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8308" name="Text Box 9">
            <a:extLst>
              <a:ext uri="{FF2B5EF4-FFF2-40B4-BE49-F238E27FC236}">
                <a16:creationId xmlns:a16="http://schemas.microsoft.com/office/drawing/2014/main" id="{2A93704D-8836-40A5-BB1F-ACDEBE29AA1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0301" name="Rectangle 13">
            <a:extLst>
              <a:ext uri="{FF2B5EF4-FFF2-40B4-BE49-F238E27FC236}">
                <a16:creationId xmlns:a16="http://schemas.microsoft.com/office/drawing/2014/main" id="{8C23EF8F-59BC-4B42-AF26-8CB1FECD3D31}"/>
              </a:ext>
            </a:extLst>
          </p:cNvPr>
          <p:cNvSpPr>
            <a:spLocks noChangeArrowheads="1"/>
          </p:cNvSpPr>
          <p:nvPr/>
        </p:nvSpPr>
        <p:spPr bwMode="auto">
          <a:xfrm>
            <a:off x="4648200" y="2895600"/>
            <a:ext cx="4267200"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000" dirty="0">
                <a:solidFill>
                  <a:srgbClr val="008000"/>
                </a:solidFill>
                <a:latin typeface="Verdana" panose="020B0604030504040204" pitchFamily="34" charset="0"/>
              </a:rPr>
              <a:t>6. Alibaba </a:t>
            </a:r>
          </a:p>
          <a:p>
            <a:pPr eaLnBrk="1" hangingPunct="1">
              <a:buFont typeface="Wingdings" panose="05000000000000000000" pitchFamily="2" charset="2"/>
              <a:buNone/>
            </a:pPr>
            <a:endParaRPr lang="en-US" altLang="en-US" sz="2800" dirty="0">
              <a:solidFill>
                <a:srgbClr val="008000"/>
              </a:solidFill>
              <a:latin typeface="Verdana" panose="020B0604030504040204" pitchFamily="34" charset="0"/>
            </a:endParaRPr>
          </a:p>
          <a:p>
            <a:pPr eaLnBrk="1" hangingPunct="1"/>
            <a:r>
              <a:rPr lang="en-US" altLang="en-US" sz="2000" dirty="0">
                <a:solidFill>
                  <a:srgbClr val="008000"/>
                </a:solidFill>
                <a:latin typeface="Verdana" panose="020B0604030504040204" pitchFamily="34" charset="0"/>
              </a:rPr>
              <a:t>7. Tencent</a:t>
            </a:r>
          </a:p>
          <a:p>
            <a:pPr eaLnBrk="1" hangingPunct="1">
              <a:buFont typeface="Wingdings" panose="05000000000000000000" pitchFamily="2" charset="2"/>
              <a:buNone/>
            </a:pPr>
            <a:endParaRPr lang="en-US" altLang="en-US" sz="2800"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sz="2000" dirty="0">
                <a:solidFill>
                  <a:srgbClr val="008000"/>
                </a:solidFill>
                <a:latin typeface="Verdana" panose="020B0604030504040204" pitchFamily="34" charset="0"/>
              </a:rPr>
              <a:t>8. Facebook</a:t>
            </a:r>
          </a:p>
          <a:p>
            <a:pPr eaLnBrk="1" hangingPunct="1">
              <a:buFont typeface="Wingdings" panose="05000000000000000000" pitchFamily="2" charset="2"/>
              <a:buNone/>
            </a:pPr>
            <a:endParaRPr lang="en-US" altLang="en-US" sz="2800"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sz="2000" dirty="0">
                <a:solidFill>
                  <a:srgbClr val="008000"/>
                </a:solidFill>
                <a:latin typeface="Verdana" panose="020B0604030504040204" pitchFamily="34" charset="0"/>
              </a:rPr>
              <a:t>9. McDonald’s</a:t>
            </a:r>
            <a:endParaRPr lang="en-US" altLang="ja-JP" sz="2000" dirty="0">
              <a:solidFill>
                <a:srgbClr val="008000"/>
              </a:solidFill>
              <a:latin typeface="Verdana" panose="020B0604030504040204" pitchFamily="34" charset="0"/>
            </a:endParaRPr>
          </a:p>
          <a:p>
            <a:pPr eaLnBrk="1" hangingPunct="1">
              <a:buFont typeface="Wingdings" panose="05000000000000000000" pitchFamily="2" charset="2"/>
              <a:buNone/>
            </a:pPr>
            <a:endParaRPr lang="en-US" altLang="en-US" sz="2800"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sz="2000" dirty="0">
                <a:solidFill>
                  <a:srgbClr val="008000"/>
                </a:solidFill>
                <a:latin typeface="Verdana" panose="020B0604030504040204" pitchFamily="34" charset="0"/>
              </a:rPr>
              <a:t>10. MasterCard</a:t>
            </a:r>
            <a:endParaRPr lang="en-US" altLang="en-US" sz="2800" dirty="0">
              <a:solidFill>
                <a:srgbClr val="008000"/>
              </a:solidFill>
              <a:latin typeface="Verdana" panose="020B0604030504040204" pitchFamily="34" charset="0"/>
            </a:endParaRPr>
          </a:p>
          <a:p>
            <a:pPr eaLnBrk="1" hangingPunct="1">
              <a:buFont typeface="Wingdings" panose="05000000000000000000" pitchFamily="2" charset="2"/>
              <a:buNone/>
            </a:pPr>
            <a:endParaRPr lang="en-US" altLang="en-US" sz="2000" dirty="0">
              <a:solidFill>
                <a:srgbClr val="008000"/>
              </a:solidFill>
              <a:latin typeface="Verdana" panose="020B0604030504040204" pitchFamily="34" charset="0"/>
            </a:endParaRPr>
          </a:p>
        </p:txBody>
      </p:sp>
      <p:pic>
        <p:nvPicPr>
          <p:cNvPr id="140305" name="Picture 17" descr="google-logo">
            <a:extLst>
              <a:ext uri="{FF2B5EF4-FFF2-40B4-BE49-F238E27FC236}">
                <a16:creationId xmlns:a16="http://schemas.microsoft.com/office/drawing/2014/main" id="{110E958B-EBFF-48AA-80E4-3CE6D0407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098" y="5059279"/>
            <a:ext cx="9144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309" name="Picture 21" descr="microsoft-logo">
            <a:extLst>
              <a:ext uri="{FF2B5EF4-FFF2-40B4-BE49-F238E27FC236}">
                <a16:creationId xmlns:a16="http://schemas.microsoft.com/office/drawing/2014/main" id="{7F1594C5-B19B-4FE2-AAD1-492A7E4DD7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5242" y="4406559"/>
            <a:ext cx="392113"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325" name="Picture 37" descr="mcdonalds_logo">
            <a:extLst>
              <a:ext uri="{FF2B5EF4-FFF2-40B4-BE49-F238E27FC236}">
                <a16:creationId xmlns:a16="http://schemas.microsoft.com/office/drawing/2014/main" id="{00648D7E-1E75-433D-8724-745F3F6C9E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383" y="5112039"/>
            <a:ext cx="5334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329" name="Picture 41" descr="1-584788-9957885">
            <a:extLst>
              <a:ext uri="{FF2B5EF4-FFF2-40B4-BE49-F238E27FC236}">
                <a16:creationId xmlns:a16="http://schemas.microsoft.com/office/drawing/2014/main" id="{38141775-3ACB-4CB9-B538-851B6FEFBF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3522664"/>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5" name="AutoShape 21" descr="data:image/jpg;base64,/9j/4AAQSkZJRgABAQAAAQABAAD/2wBDAAkGBwgHBgkIBwgKCgkLDRYPDQwMDRsUFRAWIB0iIiAdHx8kKDQsJCYxJx8fLT0tMTU3Ojo6Iys/RD84QzQ5Ojf/2wBDAQoKCg0MDRoPDxo3JR8lNzc3Nzc3Nzc3Nzc3Nzc3Nzc3Nzc3Nzc3Nzc3Nzc3Nzc3Nzc3Nzc3Nzc3Nzc3Nzc3Nzf/wAARCABzAFcDASIAAhEBAxEB/8QAGwABAAIDAQEAAAAAAAAAAAAAAAUGAwQHAQL/xAA4EAABAwMCBAIJAgUFAQAAAAABAgMEAAURBiESEzFBB1EUIjJhcYGRobFSwRUjQmJzFnKCstHw/8QAGQEBAAMBAQAAAAAAAAAAAAAAAAEDBAIF/8QAKxEAAgIBAgQFAwUAAAAAAAAAAAECEQMEIRMxQWESFCJR0RWh8FJxgZHB/9oADAMBAAIRAxEAPwDuNKUoBSlKAUpTNAKUpQClKUApSlAKUpQA7VGzLvHYeXHaPOkoAKm0n2M9OI9q8vN0RD5UZCh6U/nlp9wxk/LNcxfRdbHd35CVLCn1lXOXuh0E5+v4q/Dh4raumZtRqFhSdWuvY6NzZ8k5U7y0/pbGPv1rImK/19Jfz/kNVCLrl9lIEmLGWruW1KT9t62F+IaEp9W3jPvdOP8ArVnks/6Sn6npq3kW1BmM9HOanyWP3r7i3OPIlOROLhlNJCltK64PceYqkDUuor1/KtMVLYO3G20Tj/kr1RUnpzS0qDIXcrlKU5OUDgBRUEk9SSep7eVRPT8OLc5JP2Jx6zjTSxRbXV8kXKladtnNzUPcBHGw8plwDspP/wAD863KytVzNqaatClKUJFeHYV7XiulAct17zpN5TcIxUpuMfRwUnHKWknJ925O/upb9YTIzPJnNtTUnYpUnCiPwfmK1Zs+VY9SzwhKXo8qQ4tTbm6VjiOfgR0rebTpab6xddtbyzuCOJBP3/avWxxj4Epxte6/LPCzSnxW8c/C+qf5RuR77p53eRp4NHuUIQR+1SUe+aWaOW4QbPn6KCf3qMTpBMneDe4jiT0wjJ+yq2WNAOZBkXUkeTbGPuTXM/K9ZP7k4/OXtBPvt8km7ra0sJ9REpzHQIax+SK0P9T3O/BUfT8FTJOxkO7hHz6A/X4VLQdJWmGApxtchY34n1ZH0GBWebf7Pa0coyGeNOyWGME/DA2HzxWe8V1ii2+/wamtRV5pqK7fJjsUFFibYhKdLj0gqU4s/wBbmMk/QY+lT1Vi2emzbs1cri2GEnibiRyd0pIyVK95wPkKs9Z8t+Ld7mzBXg2VLp+wpSlVlwrw9K9pQHMtZNfwu+OqlsF+2TcOgJOFNOYwopPYnAOOhzUdDsjE4861XFh8q9ll88pxPuwdj8a6PqW0Ju9vW0nl85O7fMGUk/pV7j7txsRuK5W7bWUuGI66bdKbUOKPN6D/AGuAYI8ia9LTZfTSdM8fWYKldWv6+5IHTF8Kv5kFzHYIWk/fNbcfSd6UcJZUyPNUjh/Br6hxNSxkAw33FN9i3ISpJ+ROPtUtHc1irYuMpHm5yv2q6efJW0omeGlxXvCZjjaHmLUDNuh4O7acufc4/FS7dqsOnUiS8lHNT7Lj3rLJ/tHn8BmsCYV8eSTPvnKR3EZsA/XAxWtCahJlFFmSqdNUTxzHllxLfmSrp8k7/Csk8k5L1StdjdjwQg/TCn7vd/wt/wDCYtKn7jPVOkNKZQ2kpZZX7Sc9VK8lEDp2HxNTta0GKIkdLXEVq6rWRupR6mtmscnbPQiqW4pSlQdClKUAqPu1ng3ZnlzWEuY9lWN0/A1IZpmpTa3RDSaplHVocxFE26S+2OwaeKCPrn81lbsN4TsbhcSP86PzipG6avg2zVNs06+1IVLuKSppaEjgSBn2jnP9J6A1YcirONPqypYMa5Kirs6W55BuLzrw8nnlO/Y+r9jVhhxGIbIajthCQO1bGajNR3qNp6yy7tMS6tiKjiWloAqO4GwJA7+dcOTlzZZGEY8kSdKj7DdWb3Z4dzjIcQzLaDqEuABQB88EjNSFcnQpSlAKUrw9KApmtbNqS5z212/VaLJaENfzihoczjz14sjbH9wxjoaqFg1DddN67t1hlanZ1JbLkClLwWlTjC98ZIJI3A2JwQexFfNvt8XxC19qFrVcx1Ua0SCzEtgeLaSkKUkrIByfZBJH6uuMCoa5MaXg+LmmLfpRhhtMeQn0pbDilpKydk5JO4A3x547UBg1JpW9RvEqwWx/Vs2RMlNqUzPWghccZXskcfuPcda6POi3/Rfh7e3v43JvVxbSp5mQ+36zScJBwCVZCQFK8vdUF4iPt23xc0dcJqwzE5amy8s4SDxKG57Y40/WpXxlvcyBZLbEgS/Q2rpLTGkTR0abI337eefIGgKTpu7TYeodJKtGrJ97l3YpVdITrpcQyk44ts+qU+t7/Vz0ODbfGyyXGVYJt2Zv0mPBjxUpdtyEnlvnmdSeIfqHY+zVTv8ADX4PTkXHTcuPLiXKOWCzKKVPIWE5DiSBkpzg7bdj/SRY5UR9fgROcVdHrvIkxPSXpC3lO78SSpIJOwSEkY8waAyeFWlry1b7FeXNVzXbeY4WLWpB5YBSQE54ugJB6dq6pVP8Jp8WboGziM8hxTEcNOpChlC07EEdv/CKuFAKUpQClKUBUNT+G2mdTTvTrlCUJZAC3WHCguY2HFjY/HrX3B8ONKwHbc7DtgZdt7pdYcQ6sKKzjdRz63sjY7VbKUBE6j03adTQPQrzETIZB4kHJCkK80qG4NRlu0Bp+Dpt7TxirkW510vKbkLKiFEAZChgjGBjHvq00oCm2Dwx0pYpZlxbeXX+EpSqUsuhAIwQAdum3SpjT+lbPp2PJjWiMpmPJXxuMqdWtGcYOEqJA22264HlU1SgKjaPDjTdl1Cm92qM7GkpCgG0OnljiBB9U/HpnFW6lKAUpSgFKUoBSlKAUpSgFKUoBSlKAUpSgP/Z">
            <a:extLst>
              <a:ext uri="{FF2B5EF4-FFF2-40B4-BE49-F238E27FC236}">
                <a16:creationId xmlns:a16="http://schemas.microsoft.com/office/drawing/2014/main" id="{AA3ABC19-E926-4B0E-A8CA-D37D04AD189D}"/>
              </a:ext>
            </a:extLst>
          </p:cNvPr>
          <p:cNvSpPr>
            <a:spLocks noChangeAspect="1" noChangeArrowheads="1"/>
          </p:cNvSpPr>
          <p:nvPr/>
        </p:nvSpPr>
        <p:spPr bwMode="auto">
          <a:xfrm>
            <a:off x="155575" y="-447675"/>
            <a:ext cx="6477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98317" name="Rectangle 4">
            <a:extLst>
              <a:ext uri="{FF2B5EF4-FFF2-40B4-BE49-F238E27FC236}">
                <a16:creationId xmlns:a16="http://schemas.microsoft.com/office/drawing/2014/main" id="{44349667-5231-468A-A291-00FFB83CB53F}"/>
              </a:ext>
            </a:extLst>
          </p:cNvPr>
          <p:cNvSpPr>
            <a:spLocks noChangeArrowheads="1"/>
          </p:cNvSpPr>
          <p:nvPr/>
        </p:nvSpPr>
        <p:spPr bwMode="auto">
          <a:xfrm>
            <a:off x="2514600" y="914400"/>
            <a:ext cx="4192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solidFill>
                  <a:srgbClr val="000099"/>
                </a:solidFill>
                <a:latin typeface="Verdana" panose="020B0604030504040204" pitchFamily="34" charset="0"/>
              </a:rPr>
              <a:t>Top Brands of 2020</a:t>
            </a:r>
            <a:endParaRPr lang="en-US" altLang="en-US" sz="1800" dirty="0">
              <a:solidFill>
                <a:srgbClr val="000099"/>
              </a:solidFill>
            </a:endParaRPr>
          </a:p>
        </p:txBody>
      </p:sp>
      <p:pic>
        <p:nvPicPr>
          <p:cNvPr id="98318" name="Picture 22" descr="visa">
            <a:extLst>
              <a:ext uri="{FF2B5EF4-FFF2-40B4-BE49-F238E27FC236}">
                <a16:creationId xmlns:a16="http://schemas.microsoft.com/office/drawing/2014/main" id="{2273DE19-FEEB-4DA4-AC94-8584A92FCC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4116" y="5622296"/>
            <a:ext cx="61436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9" name="Picture 25" descr="I:\temp\amaz.png">
            <a:extLst>
              <a:ext uri="{FF2B5EF4-FFF2-40B4-BE49-F238E27FC236}">
                <a16:creationId xmlns:a16="http://schemas.microsoft.com/office/drawing/2014/main" id="{EC08D9EE-2002-4F75-9E85-F50C4A82A9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8889" r="18889"/>
          <a:stretch>
            <a:fillRect/>
          </a:stretch>
        </p:blipFill>
        <p:spPr bwMode="auto">
          <a:xfrm>
            <a:off x="2514600" y="2854721"/>
            <a:ext cx="533400" cy="480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20" name="Picture 26" descr="I:\temp\face.png">
            <a:extLst>
              <a:ext uri="{FF2B5EF4-FFF2-40B4-BE49-F238E27FC236}">
                <a16:creationId xmlns:a16="http://schemas.microsoft.com/office/drawing/2014/main" id="{15613F1F-2BE6-4A5B-8A3F-282722917D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37483" y="432530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21" name="Picture 1" descr="Tencent_logo_logotype_emblem_2.png">
            <a:extLst>
              <a:ext uri="{FF2B5EF4-FFF2-40B4-BE49-F238E27FC236}">
                <a16:creationId xmlns:a16="http://schemas.microsoft.com/office/drawing/2014/main" id="{D3CA5506-386E-46DB-97C4-8DE35E9EE186}"/>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092969" y="3696409"/>
            <a:ext cx="1746231" cy="29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25" name="Picture 21" descr="Image result for alibaba logo">
            <a:extLst>
              <a:ext uri="{FF2B5EF4-FFF2-40B4-BE49-F238E27FC236}">
                <a16:creationId xmlns:a16="http://schemas.microsoft.com/office/drawing/2014/main" id="{3AE225F6-CB91-4B0B-B966-F121EB4BE6A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9191" y="2925645"/>
            <a:ext cx="993785" cy="434781"/>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a:extLst>
              <a:ext uri="{FF2B5EF4-FFF2-40B4-BE49-F238E27FC236}">
                <a16:creationId xmlns:a16="http://schemas.microsoft.com/office/drawing/2014/main" id="{DF7CDF90-312D-40DB-AB56-1F1F19B3408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58901" y="5769488"/>
            <a:ext cx="599301" cy="467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a:extLst>
              <a:ext uri="{FF2B5EF4-FFF2-40B4-BE49-F238E27FC236}">
                <a16:creationId xmlns:a16="http://schemas.microsoft.com/office/drawing/2014/main" id="{FB665064-0029-4DF7-AF2C-E2201AFC6B12}"/>
              </a:ext>
            </a:extLst>
          </p:cNvPr>
          <p:cNvSpPr>
            <a:spLocks noChangeArrowheads="1"/>
          </p:cNvSpPr>
          <p:nvPr/>
        </p:nvSpPr>
        <p:spPr bwMode="auto">
          <a:xfrm>
            <a:off x="990600" y="1517650"/>
            <a:ext cx="7086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Top sports/entertainment industry related global brands of 2020 (overall rank listed in parenthesis)</a:t>
            </a:r>
          </a:p>
        </p:txBody>
      </p:sp>
      <p:sp>
        <p:nvSpPr>
          <p:cNvPr id="141315" name="Rectangle 3">
            <a:extLst>
              <a:ext uri="{FF2B5EF4-FFF2-40B4-BE49-F238E27FC236}">
                <a16:creationId xmlns:a16="http://schemas.microsoft.com/office/drawing/2014/main" id="{D9223199-5774-405C-AF7B-335945BDA1E0}"/>
              </a:ext>
            </a:extLst>
          </p:cNvPr>
          <p:cNvSpPr>
            <a:spLocks noChangeArrowheads="1"/>
          </p:cNvSpPr>
          <p:nvPr/>
        </p:nvSpPr>
        <p:spPr bwMode="auto">
          <a:xfrm>
            <a:off x="2743200" y="2876540"/>
            <a:ext cx="31242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8000"/>
                </a:solidFill>
                <a:latin typeface="Verdana" panose="020B0604030504040204" pitchFamily="34" charset="0"/>
              </a:rPr>
              <a:t>1.   Amazon (1)</a:t>
            </a:r>
          </a:p>
          <a:p>
            <a:pPr eaLnBrk="1" hangingPunct="1">
              <a:buFont typeface="Wingdings" panose="05000000000000000000" pitchFamily="2" charset="2"/>
              <a:buNone/>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2.	   Apple (2)</a:t>
            </a:r>
          </a:p>
          <a:p>
            <a:pPr eaLnBrk="1" hangingPunct="1">
              <a:buFont typeface="Wingdings" panose="05000000000000000000" pitchFamily="2" charset="2"/>
              <a:buNone/>
            </a:pPr>
            <a:endParaRPr lang="en-US" altLang="en-US" dirty="0">
              <a:solidFill>
                <a:srgbClr val="008000"/>
              </a:solidFill>
              <a:latin typeface="Verdana" panose="020B0604030504040204" pitchFamily="34" charset="0"/>
            </a:endParaRPr>
          </a:p>
          <a:p>
            <a:pPr eaLnBrk="1" hangingPunct="1"/>
            <a:r>
              <a:rPr lang="en-US" altLang="en-US" dirty="0">
                <a:solidFill>
                  <a:srgbClr val="008000"/>
                </a:solidFill>
                <a:latin typeface="Verdana" panose="020B0604030504040204" pitchFamily="34" charset="0"/>
              </a:rPr>
              <a:t>3.   Microsoft (3)</a:t>
            </a:r>
          </a:p>
          <a:p>
            <a:pPr eaLnBrk="1" hangingPunct="1">
              <a:buFont typeface="Wingdings" panose="05000000000000000000" pitchFamily="2" charset="2"/>
              <a:buNone/>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4.   Google (4)</a:t>
            </a:r>
          </a:p>
          <a:p>
            <a:pPr eaLnBrk="1" hangingPunct="1">
              <a:buFont typeface="Wingdings" panose="05000000000000000000" pitchFamily="2" charset="2"/>
              <a:buNone/>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5.   Nike (21)</a:t>
            </a:r>
          </a:p>
        </p:txBody>
      </p:sp>
      <p:grpSp>
        <p:nvGrpSpPr>
          <p:cNvPr id="99331" name="Group 5">
            <a:extLst>
              <a:ext uri="{FF2B5EF4-FFF2-40B4-BE49-F238E27FC236}">
                <a16:creationId xmlns:a16="http://schemas.microsoft.com/office/drawing/2014/main" id="{62E9211C-AEBB-4134-91CC-3B2D84111ADB}"/>
              </a:ext>
            </a:extLst>
          </p:cNvPr>
          <p:cNvGrpSpPr>
            <a:grpSpLocks/>
          </p:cNvGrpSpPr>
          <p:nvPr/>
        </p:nvGrpSpPr>
        <p:grpSpPr bwMode="auto">
          <a:xfrm>
            <a:off x="0" y="0"/>
            <a:ext cx="9144000" cy="976313"/>
            <a:chOff x="0" y="0"/>
            <a:chExt cx="5760" cy="615"/>
          </a:xfrm>
        </p:grpSpPr>
        <p:sp>
          <p:nvSpPr>
            <p:cNvPr id="99339" name="Text Box 6">
              <a:extLst>
                <a:ext uri="{FF2B5EF4-FFF2-40B4-BE49-F238E27FC236}">
                  <a16:creationId xmlns:a16="http://schemas.microsoft.com/office/drawing/2014/main" id="{D3BC4CFD-7F69-462F-BB80-41F11C76C0E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9340" name="Text Box 7">
              <a:extLst>
                <a:ext uri="{FF2B5EF4-FFF2-40B4-BE49-F238E27FC236}">
                  <a16:creationId xmlns:a16="http://schemas.microsoft.com/office/drawing/2014/main" id="{09734D80-42D3-4EE3-8C19-F684A368BF6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9332" name="Text Box 8">
            <a:extLst>
              <a:ext uri="{FF2B5EF4-FFF2-40B4-BE49-F238E27FC236}">
                <a16:creationId xmlns:a16="http://schemas.microsoft.com/office/drawing/2014/main" id="{AA95A75F-161A-4FA4-B545-0BA85F415DD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7" name="Picture 14">
            <a:extLst>
              <a:ext uri="{FF2B5EF4-FFF2-40B4-BE49-F238E27FC236}">
                <a16:creationId xmlns:a16="http://schemas.microsoft.com/office/drawing/2014/main" id="{8CCD8F4B-1C06-476D-AC3C-59A16BE79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5321" y="2528498"/>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2" descr="microsoft-logo">
            <a:extLst>
              <a:ext uri="{FF2B5EF4-FFF2-40B4-BE49-F238E27FC236}">
                <a16:creationId xmlns:a16="http://schemas.microsoft.com/office/drawing/2014/main" id="{3C849C04-4928-422C-91BD-457630B7A0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6321" y="43180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8" name="Rectangle 4">
            <a:extLst>
              <a:ext uri="{FF2B5EF4-FFF2-40B4-BE49-F238E27FC236}">
                <a16:creationId xmlns:a16="http://schemas.microsoft.com/office/drawing/2014/main" id="{C451395C-95D4-4C11-A93B-3541A7A71402}"/>
              </a:ext>
            </a:extLst>
          </p:cNvPr>
          <p:cNvSpPr>
            <a:spLocks noChangeArrowheads="1"/>
          </p:cNvSpPr>
          <p:nvPr/>
        </p:nvSpPr>
        <p:spPr bwMode="auto">
          <a:xfrm>
            <a:off x="3429000" y="914400"/>
            <a:ext cx="2497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Top Brands</a:t>
            </a:r>
            <a:endParaRPr lang="en-US" altLang="en-US" sz="1800">
              <a:solidFill>
                <a:srgbClr val="000099"/>
              </a:solidFill>
            </a:endParaRPr>
          </a:p>
        </p:txBody>
      </p:sp>
      <p:pic>
        <p:nvPicPr>
          <p:cNvPr id="15" name="Picture 20" descr="applelogo">
            <a:extLst>
              <a:ext uri="{FF2B5EF4-FFF2-40B4-BE49-F238E27FC236}">
                <a16:creationId xmlns:a16="http://schemas.microsoft.com/office/drawing/2014/main" id="{F3B4E15D-3613-7240-A47E-6992381AE7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364" y="3536212"/>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7" descr="google-logo">
            <a:extLst>
              <a:ext uri="{FF2B5EF4-FFF2-40B4-BE49-F238E27FC236}">
                <a16:creationId xmlns:a16="http://schemas.microsoft.com/office/drawing/2014/main" id="{7065162F-50A7-834D-BCB5-9392AA3808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0283" y="5190851"/>
            <a:ext cx="975659" cy="418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Picture 2" descr="Nike Air Swoosh Vinyl Decal - Logo Car Window Sticker phone Michael Jordan sport">
            <a:extLst>
              <a:ext uri="{FF2B5EF4-FFF2-40B4-BE49-F238E27FC236}">
                <a16:creationId xmlns:a16="http://schemas.microsoft.com/office/drawing/2014/main" id="{5E1C94AC-CBD9-4337-93F8-F3848E82A7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6051" y="5638800"/>
            <a:ext cx="838200" cy="83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E23A5E2F-74AA-46D5-A88C-7F2220AC7B08}"/>
              </a:ext>
            </a:extLst>
          </p:cNvPr>
          <p:cNvSpPr>
            <a:spLocks noChangeArrowheads="1"/>
          </p:cNvSpPr>
          <p:nvPr/>
        </p:nvSpPr>
        <p:spPr bwMode="auto">
          <a:xfrm>
            <a:off x="571500" y="1546265"/>
            <a:ext cx="8001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The latest Forbes magazine ranking of the most valuable sports team brands (defined as “the portion of a team's overall value that is derived from its name”)</a:t>
            </a:r>
          </a:p>
        </p:txBody>
      </p:sp>
      <p:sp>
        <p:nvSpPr>
          <p:cNvPr id="100355" name="Rectangle 4">
            <a:extLst>
              <a:ext uri="{FF2B5EF4-FFF2-40B4-BE49-F238E27FC236}">
                <a16:creationId xmlns:a16="http://schemas.microsoft.com/office/drawing/2014/main" id="{EBDF1DD8-1F21-417A-B4E6-FB803B22D67B}"/>
              </a:ext>
            </a:extLst>
          </p:cNvPr>
          <p:cNvSpPr>
            <a:spLocks noChangeArrowheads="1"/>
          </p:cNvSpPr>
          <p:nvPr/>
        </p:nvSpPr>
        <p:spPr bwMode="auto">
          <a:xfrm>
            <a:off x="3429000" y="914400"/>
            <a:ext cx="2497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Top Brands</a:t>
            </a:r>
            <a:endParaRPr lang="en-US" altLang="en-US" sz="1800">
              <a:solidFill>
                <a:srgbClr val="000099"/>
              </a:solidFill>
            </a:endParaRPr>
          </a:p>
        </p:txBody>
      </p:sp>
      <p:grpSp>
        <p:nvGrpSpPr>
          <p:cNvPr id="100356" name="Group 5">
            <a:extLst>
              <a:ext uri="{FF2B5EF4-FFF2-40B4-BE49-F238E27FC236}">
                <a16:creationId xmlns:a16="http://schemas.microsoft.com/office/drawing/2014/main" id="{747C4EBD-8BC9-4424-B9ED-8334FF1A8AE3}"/>
              </a:ext>
            </a:extLst>
          </p:cNvPr>
          <p:cNvGrpSpPr>
            <a:grpSpLocks/>
          </p:cNvGrpSpPr>
          <p:nvPr/>
        </p:nvGrpSpPr>
        <p:grpSpPr bwMode="auto">
          <a:xfrm>
            <a:off x="0" y="0"/>
            <a:ext cx="9144000" cy="976313"/>
            <a:chOff x="0" y="0"/>
            <a:chExt cx="5760" cy="615"/>
          </a:xfrm>
        </p:grpSpPr>
        <p:sp>
          <p:nvSpPr>
            <p:cNvPr id="100363" name="Text Box 6">
              <a:extLst>
                <a:ext uri="{FF2B5EF4-FFF2-40B4-BE49-F238E27FC236}">
                  <a16:creationId xmlns:a16="http://schemas.microsoft.com/office/drawing/2014/main" id="{3A571D28-6C0C-467B-A543-7694A37D842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00364" name="Text Box 7">
              <a:extLst>
                <a:ext uri="{FF2B5EF4-FFF2-40B4-BE49-F238E27FC236}">
                  <a16:creationId xmlns:a16="http://schemas.microsoft.com/office/drawing/2014/main" id="{47396684-803C-4184-8448-767C1CDC220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00357" name="Text Box 8">
            <a:extLst>
              <a:ext uri="{FF2B5EF4-FFF2-40B4-BE49-F238E27FC236}">
                <a16:creationId xmlns:a16="http://schemas.microsoft.com/office/drawing/2014/main" id="{4A7428BA-5E94-49BD-942F-DE92C4EED6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52240" name="Picture 16">
            <a:extLst>
              <a:ext uri="{FF2B5EF4-FFF2-40B4-BE49-F238E27FC236}">
                <a16:creationId xmlns:a16="http://schemas.microsoft.com/office/drawing/2014/main" id="{CAD50969-383C-43CA-84E0-92842E7859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2324" y="2986465"/>
            <a:ext cx="6572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0" name="Picture 15" descr="re">
            <a:extLst>
              <a:ext uri="{FF2B5EF4-FFF2-40B4-BE49-F238E27FC236}">
                <a16:creationId xmlns:a16="http://schemas.microsoft.com/office/drawing/2014/main" id="{4B71AE0E-1C77-4C34-B082-0561C68E2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4810" y="4314010"/>
            <a:ext cx="40272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80830618-25D0-4740-BC41-1C416C3C167E}"/>
              </a:ext>
            </a:extLst>
          </p:cNvPr>
          <p:cNvSpPr>
            <a:spLocks noChangeArrowheads="1"/>
          </p:cNvSpPr>
          <p:nvPr/>
        </p:nvSpPr>
        <p:spPr bwMode="auto">
          <a:xfrm>
            <a:off x="757238" y="3055996"/>
            <a:ext cx="5915024"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dirty="0">
                <a:solidFill>
                  <a:srgbClr val="008000"/>
                </a:solidFill>
                <a:latin typeface="Verdana" panose="020B0604030504040204" pitchFamily="34" charset="0"/>
              </a:rPr>
              <a:t>1.	Dallas Cowboys (NFL) – brand value: $1.03 B</a:t>
            </a:r>
          </a:p>
          <a:p>
            <a:pPr eaLnBrk="1" hangingPunct="1"/>
            <a:r>
              <a:rPr lang="en-US" altLang="en-US" sz="2000" dirty="0">
                <a:solidFill>
                  <a:srgbClr val="008000"/>
                </a:solidFill>
                <a:latin typeface="Verdana" panose="020B0604030504040204" pitchFamily="34" charset="0"/>
              </a:rPr>
              <a:t>2.	New York Yankees (MLB) - brand value: $815 M</a:t>
            </a:r>
          </a:p>
          <a:p>
            <a:pPr eaLnBrk="1" hangingPunct="1"/>
            <a:r>
              <a:rPr lang="en-US" altLang="en-US" sz="2000" dirty="0">
                <a:solidFill>
                  <a:srgbClr val="008000"/>
                </a:solidFill>
                <a:latin typeface="Verdana" panose="020B0604030504040204" pitchFamily="34" charset="0"/>
              </a:rPr>
              <a:t>3.	Real Madrid (UEFA Champions League) – brand value: M</a:t>
            </a:r>
          </a:p>
          <a:p>
            <a:pPr eaLnBrk="1" hangingPunct="1"/>
            <a:r>
              <a:rPr lang="en-US" altLang="en-US" sz="2000" dirty="0">
                <a:solidFill>
                  <a:srgbClr val="008000"/>
                </a:solidFill>
                <a:latin typeface="Verdana" panose="020B0604030504040204" pitchFamily="34" charset="0"/>
              </a:rPr>
              <a:t>4.	Los Angeles Lakers (NBA) – brand value: $674 M</a:t>
            </a:r>
          </a:p>
          <a:p>
            <a:pPr eaLnBrk="1" hangingPunct="1"/>
            <a:r>
              <a:rPr lang="en-US" altLang="en-US" sz="2000" dirty="0">
                <a:solidFill>
                  <a:srgbClr val="008000"/>
                </a:solidFill>
                <a:latin typeface="Verdana" panose="020B0604030504040204" pitchFamily="34" charset="0"/>
              </a:rPr>
              <a:t>5.	Golden State Warriors (NBA) – brand value: $606 M</a:t>
            </a:r>
          </a:p>
        </p:txBody>
      </p:sp>
      <p:pic>
        <p:nvPicPr>
          <p:cNvPr id="3" name="Picture 13">
            <a:extLst>
              <a:ext uri="{FF2B5EF4-FFF2-40B4-BE49-F238E27FC236}">
                <a16:creationId xmlns:a16="http://schemas.microsoft.com/office/drawing/2014/main" id="{96599A12-6BC3-463D-9908-4E7D661507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4235" y="3693100"/>
            <a:ext cx="52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lal.png">
            <a:extLst>
              <a:ext uri="{FF2B5EF4-FFF2-40B4-BE49-F238E27FC236}">
                <a16:creationId xmlns:a16="http://schemas.microsoft.com/office/drawing/2014/main" id="{0739B6E3-0222-4F4B-8B57-81B2E56115C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60112" y="4746910"/>
            <a:ext cx="923929" cy="92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Picture 2" descr="Golden State Warriors Primary Logo | Sports Logo History">
            <a:extLst>
              <a:ext uri="{FF2B5EF4-FFF2-40B4-BE49-F238E27FC236}">
                <a16:creationId xmlns:a16="http://schemas.microsoft.com/office/drawing/2014/main" id="{704041C1-895D-4087-8142-B9973781E8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9663" y="5598914"/>
            <a:ext cx="504825" cy="504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5">
            <a:extLst>
              <a:ext uri="{FF2B5EF4-FFF2-40B4-BE49-F238E27FC236}">
                <a16:creationId xmlns:a16="http://schemas.microsoft.com/office/drawing/2014/main" id="{86AA3B12-BEB9-4FD4-9825-3281404B233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8434" name="Group 6">
            <a:extLst>
              <a:ext uri="{FF2B5EF4-FFF2-40B4-BE49-F238E27FC236}">
                <a16:creationId xmlns:a16="http://schemas.microsoft.com/office/drawing/2014/main" id="{6882ACB6-C51E-4D8A-8444-D2236E0EB1D2}"/>
              </a:ext>
            </a:extLst>
          </p:cNvPr>
          <p:cNvGrpSpPr>
            <a:grpSpLocks/>
          </p:cNvGrpSpPr>
          <p:nvPr/>
        </p:nvGrpSpPr>
        <p:grpSpPr bwMode="auto">
          <a:xfrm>
            <a:off x="0" y="0"/>
            <a:ext cx="9144000" cy="976313"/>
            <a:chOff x="0" y="0"/>
            <a:chExt cx="5760" cy="615"/>
          </a:xfrm>
        </p:grpSpPr>
        <p:sp>
          <p:nvSpPr>
            <p:cNvPr id="18439" name="Text Box 7">
              <a:extLst>
                <a:ext uri="{FF2B5EF4-FFF2-40B4-BE49-F238E27FC236}">
                  <a16:creationId xmlns:a16="http://schemas.microsoft.com/office/drawing/2014/main" id="{E1C22243-FCCE-4B33-AC40-5BE108FC70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8440" name="Text Box 8">
              <a:extLst>
                <a:ext uri="{FF2B5EF4-FFF2-40B4-BE49-F238E27FC236}">
                  <a16:creationId xmlns:a16="http://schemas.microsoft.com/office/drawing/2014/main" id="{95EFAF36-A6D4-4A8D-A476-793736DC84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8435" name="Text Box 9">
            <a:extLst>
              <a:ext uri="{FF2B5EF4-FFF2-40B4-BE49-F238E27FC236}">
                <a16:creationId xmlns:a16="http://schemas.microsoft.com/office/drawing/2014/main" id="{1CFD44B7-5418-4F95-AE66-C9433AED3D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F1ED7D45-7B81-4060-AA85-005918F1C35F}"/>
              </a:ext>
            </a:extLst>
          </p:cNvPr>
          <p:cNvSpPr>
            <a:spLocks noChangeArrowheads="1"/>
          </p:cNvSpPr>
          <p:nvPr/>
        </p:nvSpPr>
        <p:spPr bwMode="auto">
          <a:xfrm>
            <a:off x="685800" y="2284065"/>
            <a:ext cx="44958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latin typeface="Verdana" panose="020B0604030504040204" pitchFamily="34" charset="0"/>
              </a:rPr>
              <a:t>PGA professional Phil Mickelson and Mickelson, Inc. recently filed for a “Hit Bombs” trademark with the U.S. Patent and Trademark Office, with the intent of expanding his brand to potentially sell a wide range of products, including golf shirts, shirts, golf caps and hats</a:t>
            </a:r>
          </a:p>
        </p:txBody>
      </p:sp>
      <p:pic>
        <p:nvPicPr>
          <p:cNvPr id="3" name="Picture 2">
            <a:extLst>
              <a:ext uri="{FF2B5EF4-FFF2-40B4-BE49-F238E27FC236}">
                <a16:creationId xmlns:a16="http://schemas.microsoft.com/office/drawing/2014/main" id="{C7354323-C320-45C1-B00B-CCD63C8176DC}"/>
              </a:ext>
            </a:extLst>
          </p:cNvPr>
          <p:cNvPicPr>
            <a:picLocks noChangeAspect="1"/>
          </p:cNvPicPr>
          <p:nvPr/>
        </p:nvPicPr>
        <p:blipFill>
          <a:blip r:embed="rId2"/>
          <a:stretch>
            <a:fillRect/>
          </a:stretch>
        </p:blipFill>
        <p:spPr>
          <a:xfrm>
            <a:off x="5781675" y="2075139"/>
            <a:ext cx="2676525" cy="3895725"/>
          </a:xfrm>
          <a:prstGeom prst="rect">
            <a:avLst/>
          </a:prstGeom>
        </p:spPr>
      </p:pic>
    </p:spTree>
    <p:extLst>
      <p:ext uri="{BB962C8B-B14F-4D97-AF65-F5344CB8AC3E}">
        <p14:creationId xmlns:p14="http://schemas.microsoft.com/office/powerpoint/2010/main" val="355578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E12AC279-7651-47F1-97F7-30971DEF3A81}"/>
              </a:ext>
            </a:extLst>
          </p:cNvPr>
          <p:cNvSpPr>
            <a:spLocks noChangeArrowheads="1"/>
          </p:cNvSpPr>
          <p:nvPr/>
        </p:nvSpPr>
        <p:spPr bwMode="auto">
          <a:xfrm>
            <a:off x="457200" y="1570038"/>
            <a:ext cx="82296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The latest Forbes magazine ranking of the most valuable sports business brands based on overall brand value</a:t>
            </a:r>
            <a:endParaRPr lang="en-US" altLang="en-US" sz="2200" dirty="0">
              <a:latin typeface="Verdana" panose="020B0604030504040204" pitchFamily="34" charset="0"/>
              <a:cs typeface="Times New Roman" panose="02020603050405020304" pitchFamily="18" charset="0"/>
            </a:endParaRPr>
          </a:p>
        </p:txBody>
      </p:sp>
      <p:grpSp>
        <p:nvGrpSpPr>
          <p:cNvPr id="101379" name="Group 5">
            <a:extLst>
              <a:ext uri="{FF2B5EF4-FFF2-40B4-BE49-F238E27FC236}">
                <a16:creationId xmlns:a16="http://schemas.microsoft.com/office/drawing/2014/main" id="{3931CFB4-D90D-42AE-9FAB-BF764B819ED5}"/>
              </a:ext>
            </a:extLst>
          </p:cNvPr>
          <p:cNvGrpSpPr>
            <a:grpSpLocks/>
          </p:cNvGrpSpPr>
          <p:nvPr/>
        </p:nvGrpSpPr>
        <p:grpSpPr bwMode="auto">
          <a:xfrm>
            <a:off x="0" y="0"/>
            <a:ext cx="9144000" cy="976313"/>
            <a:chOff x="0" y="0"/>
            <a:chExt cx="5760" cy="615"/>
          </a:xfrm>
        </p:grpSpPr>
        <p:sp>
          <p:nvSpPr>
            <p:cNvPr id="101387" name="Text Box 6">
              <a:extLst>
                <a:ext uri="{FF2B5EF4-FFF2-40B4-BE49-F238E27FC236}">
                  <a16:creationId xmlns:a16="http://schemas.microsoft.com/office/drawing/2014/main" id="{4614644B-B0B5-47C6-B0D9-7420EA42C2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01388" name="Text Box 7">
              <a:extLst>
                <a:ext uri="{FF2B5EF4-FFF2-40B4-BE49-F238E27FC236}">
                  <a16:creationId xmlns:a16="http://schemas.microsoft.com/office/drawing/2014/main" id="{1B6C9E1C-5748-4E2F-8345-8323239501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01380" name="Text Box 8">
            <a:extLst>
              <a:ext uri="{FF2B5EF4-FFF2-40B4-BE49-F238E27FC236}">
                <a16:creationId xmlns:a16="http://schemas.microsoft.com/office/drawing/2014/main" id="{C8F63EEC-DC6C-42D8-AB3B-16CD1F9CE45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71010" name="Picture 2">
            <a:extLst>
              <a:ext uri="{FF2B5EF4-FFF2-40B4-BE49-F238E27FC236}">
                <a16:creationId xmlns:a16="http://schemas.microsoft.com/office/drawing/2014/main" id="{0A3FA49E-F839-46E2-8214-4FDC64092E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4262" y="2801937"/>
            <a:ext cx="83820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1" name="Picture 3">
            <a:extLst>
              <a:ext uri="{FF2B5EF4-FFF2-40B4-BE49-F238E27FC236}">
                <a16:creationId xmlns:a16="http://schemas.microsoft.com/office/drawing/2014/main" id="{82C192CD-DE8A-4C7B-91AB-EC9C400E31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2" y="3561131"/>
            <a:ext cx="11430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5" name="Picture 7">
            <a:extLst>
              <a:ext uri="{FF2B5EF4-FFF2-40B4-BE49-F238E27FC236}">
                <a16:creationId xmlns:a16="http://schemas.microsoft.com/office/drawing/2014/main" id="{77386825-D5CC-415F-A7A7-1EE25B92B2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3000" y="4113439"/>
            <a:ext cx="6604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4" name="Rectangle 4">
            <a:extLst>
              <a:ext uri="{FF2B5EF4-FFF2-40B4-BE49-F238E27FC236}">
                <a16:creationId xmlns:a16="http://schemas.microsoft.com/office/drawing/2014/main" id="{4292A917-E6EA-4157-B819-267B2E2B0140}"/>
              </a:ext>
            </a:extLst>
          </p:cNvPr>
          <p:cNvSpPr>
            <a:spLocks noChangeArrowheads="1"/>
          </p:cNvSpPr>
          <p:nvPr/>
        </p:nvSpPr>
        <p:spPr bwMode="auto">
          <a:xfrm>
            <a:off x="3429000" y="914400"/>
            <a:ext cx="2497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Top Brands</a:t>
            </a:r>
            <a:endParaRPr lang="en-US" altLang="en-US" sz="1800">
              <a:solidFill>
                <a:srgbClr val="000099"/>
              </a:solidFill>
            </a:endParaRPr>
          </a:p>
        </p:txBody>
      </p:sp>
      <p:pic>
        <p:nvPicPr>
          <p:cNvPr id="101385" name="Picture 15" descr="sky">
            <a:extLst>
              <a:ext uri="{FF2B5EF4-FFF2-40B4-BE49-F238E27FC236}">
                <a16:creationId xmlns:a16="http://schemas.microsoft.com/office/drawing/2014/main" id="{3D461D05-D417-4430-A7AC-97A7F9F42E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191" t="37209" r="9897" b="39536"/>
          <a:stretch>
            <a:fillRect/>
          </a:stretch>
        </p:blipFill>
        <p:spPr bwMode="auto">
          <a:xfrm>
            <a:off x="5973762" y="5571361"/>
            <a:ext cx="12192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AFCFBFA6-6D5C-490F-B0E9-C901E3712F73}"/>
              </a:ext>
            </a:extLst>
          </p:cNvPr>
          <p:cNvSpPr>
            <a:spLocks noChangeArrowheads="1"/>
          </p:cNvSpPr>
          <p:nvPr/>
        </p:nvSpPr>
        <p:spPr bwMode="auto">
          <a:xfrm>
            <a:off x="1720057" y="2912239"/>
            <a:ext cx="591502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AutoNum type="arabicPeriod"/>
            </a:pPr>
            <a:r>
              <a:rPr lang="en-US" altLang="en-US" sz="2000" dirty="0">
                <a:solidFill>
                  <a:srgbClr val="008000"/>
                </a:solidFill>
                <a:latin typeface="Verdana" panose="020B0604030504040204" pitchFamily="34" charset="0"/>
              </a:rPr>
              <a:t>Nike: $36.8 billion </a:t>
            </a:r>
          </a:p>
          <a:p>
            <a:pPr marL="457200" indent="-457200" eaLnBrk="1" hangingPunct="1">
              <a:buAutoNum type="arabicPeriod"/>
            </a:pPr>
            <a:endParaRPr lang="en-US" altLang="en-US" sz="2000" dirty="0">
              <a:solidFill>
                <a:srgbClr val="008000"/>
              </a:solidFill>
              <a:latin typeface="Verdana" panose="020B0604030504040204" pitchFamily="34" charset="0"/>
            </a:endParaRPr>
          </a:p>
          <a:p>
            <a:pPr marL="457200" indent="-457200" eaLnBrk="1" hangingPunct="1">
              <a:buAutoNum type="arabicPeriod" startAt="2"/>
            </a:pPr>
            <a:r>
              <a:rPr lang="en-US" altLang="en-US" sz="2000" dirty="0">
                <a:solidFill>
                  <a:srgbClr val="008000"/>
                </a:solidFill>
                <a:latin typeface="Verdana" panose="020B0604030504040204" pitchFamily="34" charset="0"/>
              </a:rPr>
              <a:t>ESPN: $13.1 billion</a:t>
            </a:r>
          </a:p>
          <a:p>
            <a:pPr marL="457200" indent="-457200" eaLnBrk="1" hangingPunct="1">
              <a:buAutoNum type="arabicPeriod" startAt="2"/>
            </a:pPr>
            <a:endParaRPr lang="en-US" altLang="en-US" sz="2000" dirty="0">
              <a:solidFill>
                <a:srgbClr val="008000"/>
              </a:solidFill>
              <a:latin typeface="Verdana" panose="020B0604030504040204" pitchFamily="34" charset="0"/>
            </a:endParaRPr>
          </a:p>
          <a:p>
            <a:pPr marL="457200" indent="-457200" eaLnBrk="1" hangingPunct="1">
              <a:buAutoNum type="arabicPeriod" startAt="3"/>
            </a:pPr>
            <a:r>
              <a:rPr lang="en-US" altLang="en-US" sz="2000" dirty="0">
                <a:solidFill>
                  <a:srgbClr val="008000"/>
                </a:solidFill>
                <a:latin typeface="Verdana" panose="020B0604030504040204" pitchFamily="34" charset="0"/>
              </a:rPr>
              <a:t>Adidas: $11.2 billion</a:t>
            </a:r>
          </a:p>
          <a:p>
            <a:pPr marL="457200" indent="-457200" eaLnBrk="1" hangingPunct="1">
              <a:buAutoNum type="arabicPeriod" startAt="3"/>
            </a:pPr>
            <a:endParaRPr lang="en-US" altLang="en-US" sz="2000" dirty="0">
              <a:solidFill>
                <a:srgbClr val="008000"/>
              </a:solidFill>
              <a:latin typeface="Verdana" panose="020B0604030504040204" pitchFamily="34" charset="0"/>
            </a:endParaRPr>
          </a:p>
          <a:p>
            <a:pPr marL="457200" indent="-457200" eaLnBrk="1" hangingPunct="1">
              <a:buAutoNum type="arabicPeriod" startAt="4"/>
            </a:pPr>
            <a:r>
              <a:rPr lang="en-US" altLang="en-US" sz="2000" dirty="0">
                <a:solidFill>
                  <a:srgbClr val="008000"/>
                </a:solidFill>
                <a:latin typeface="Verdana" panose="020B0604030504040204" pitchFamily="34" charset="0"/>
              </a:rPr>
              <a:t>Gatorade: $6.7 billion</a:t>
            </a:r>
          </a:p>
          <a:p>
            <a:pPr marL="457200" indent="-457200" eaLnBrk="1" hangingPunct="1">
              <a:buAutoNum type="arabicPeriod" startAt="4"/>
            </a:pPr>
            <a:endParaRPr lang="en-US" altLang="en-US" sz="2000" dirty="0">
              <a:solidFill>
                <a:srgbClr val="008000"/>
              </a:solidFill>
              <a:latin typeface="Verdana" panose="020B0604030504040204" pitchFamily="34" charset="0"/>
            </a:endParaRPr>
          </a:p>
          <a:p>
            <a:pPr eaLnBrk="1" hangingPunct="1"/>
            <a:r>
              <a:rPr lang="en-US" altLang="en-US" sz="2000" dirty="0">
                <a:solidFill>
                  <a:srgbClr val="008000"/>
                </a:solidFill>
                <a:latin typeface="Verdana" panose="020B0604030504040204" pitchFamily="34" charset="0"/>
              </a:rPr>
              <a:t>5.	 Sky Sports: $4.4 billion</a:t>
            </a:r>
          </a:p>
        </p:txBody>
      </p:sp>
      <p:pic>
        <p:nvPicPr>
          <p:cNvPr id="19458" name="Picture 2" descr="Gatorade Logo Vector (.AI) Free Download">
            <a:extLst>
              <a:ext uri="{FF2B5EF4-FFF2-40B4-BE49-F238E27FC236}">
                <a16:creationId xmlns:a16="http://schemas.microsoft.com/office/drawing/2014/main" id="{F6541E60-188C-4D2B-95CC-BD40C62A3F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026" y="4746297"/>
            <a:ext cx="462347" cy="5684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1100E511-DD34-4855-BE4B-56B0B7867013}"/>
              </a:ext>
            </a:extLst>
          </p:cNvPr>
          <p:cNvSpPr>
            <a:spLocks noChangeArrowheads="1"/>
          </p:cNvSpPr>
          <p:nvPr/>
        </p:nvSpPr>
        <p:spPr bwMode="auto">
          <a:xfrm>
            <a:off x="304800" y="1752600"/>
            <a:ext cx="81534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latin typeface="Verdana" panose="020B0604030504040204" pitchFamily="34" charset="0"/>
              </a:rPr>
              <a:t>The latest Forbes ranking of the most valuable event brands based on overall brand value</a:t>
            </a:r>
          </a:p>
        </p:txBody>
      </p:sp>
      <p:grpSp>
        <p:nvGrpSpPr>
          <p:cNvPr id="102402" name="Group 5">
            <a:extLst>
              <a:ext uri="{FF2B5EF4-FFF2-40B4-BE49-F238E27FC236}">
                <a16:creationId xmlns:a16="http://schemas.microsoft.com/office/drawing/2014/main" id="{C658E5E3-69BE-43F8-8759-037D79672099}"/>
              </a:ext>
            </a:extLst>
          </p:cNvPr>
          <p:cNvGrpSpPr>
            <a:grpSpLocks/>
          </p:cNvGrpSpPr>
          <p:nvPr/>
        </p:nvGrpSpPr>
        <p:grpSpPr bwMode="auto">
          <a:xfrm>
            <a:off x="0" y="0"/>
            <a:ext cx="9144000" cy="976313"/>
            <a:chOff x="0" y="0"/>
            <a:chExt cx="5760" cy="615"/>
          </a:xfrm>
        </p:grpSpPr>
        <p:sp>
          <p:nvSpPr>
            <p:cNvPr id="102406" name="Text Box 6">
              <a:extLst>
                <a:ext uri="{FF2B5EF4-FFF2-40B4-BE49-F238E27FC236}">
                  <a16:creationId xmlns:a16="http://schemas.microsoft.com/office/drawing/2014/main" id="{7084088F-611A-4A73-A829-A42597E6AE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02407" name="Text Box 7">
              <a:extLst>
                <a:ext uri="{FF2B5EF4-FFF2-40B4-BE49-F238E27FC236}">
                  <a16:creationId xmlns:a16="http://schemas.microsoft.com/office/drawing/2014/main" id="{5B0F4FA3-0649-470F-9098-787FF50B7DB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02403" name="Text Box 8">
            <a:extLst>
              <a:ext uri="{FF2B5EF4-FFF2-40B4-BE49-F238E27FC236}">
                <a16:creationId xmlns:a16="http://schemas.microsoft.com/office/drawing/2014/main" id="{AF6B5EA3-C126-43B9-A862-4708057A8EE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04" name="Rectangle 1">
            <a:extLst>
              <a:ext uri="{FF2B5EF4-FFF2-40B4-BE49-F238E27FC236}">
                <a16:creationId xmlns:a16="http://schemas.microsoft.com/office/drawing/2014/main" id="{FAF40A0D-6150-4D1B-B345-1985F4058262}"/>
              </a:ext>
            </a:extLst>
          </p:cNvPr>
          <p:cNvSpPr>
            <a:spLocks noChangeArrowheads="1"/>
          </p:cNvSpPr>
          <p:nvPr/>
        </p:nvSpPr>
        <p:spPr bwMode="auto">
          <a:xfrm>
            <a:off x="3276600" y="990600"/>
            <a:ext cx="2466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Top Brands</a:t>
            </a:r>
            <a:endParaRPr lang="en-US" altLang="en-US" sz="3200">
              <a:solidFill>
                <a:srgbClr val="000099"/>
              </a:solidFill>
            </a:endParaRPr>
          </a:p>
        </p:txBody>
      </p:sp>
      <p:sp>
        <p:nvSpPr>
          <p:cNvPr id="2" name="Rectangle 3">
            <a:extLst>
              <a:ext uri="{FF2B5EF4-FFF2-40B4-BE49-F238E27FC236}">
                <a16:creationId xmlns:a16="http://schemas.microsoft.com/office/drawing/2014/main" id="{C9E00E59-C097-49DC-A920-8C187F24B922}"/>
              </a:ext>
            </a:extLst>
          </p:cNvPr>
          <p:cNvSpPr>
            <a:spLocks noChangeArrowheads="1"/>
          </p:cNvSpPr>
          <p:nvPr/>
        </p:nvSpPr>
        <p:spPr bwMode="auto">
          <a:xfrm>
            <a:off x="457200" y="2966354"/>
            <a:ext cx="672068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457200" indent="-457200" eaLnBrk="1" hangingPunct="1">
              <a:buAutoNum type="arabicPeriod"/>
            </a:pPr>
            <a:r>
              <a:rPr lang="en-US" altLang="en-US" sz="2000" dirty="0">
                <a:solidFill>
                  <a:srgbClr val="008000"/>
                </a:solidFill>
                <a:latin typeface="Verdana" panose="020B0604030504040204" pitchFamily="34" charset="0"/>
              </a:rPr>
              <a:t>Super Bowl: $780 million</a:t>
            </a:r>
          </a:p>
          <a:p>
            <a:pPr marL="457200" indent="-457200" eaLnBrk="1" hangingPunct="1">
              <a:buAutoNum type="arabicPeriod"/>
            </a:pPr>
            <a:endParaRPr lang="en-US" altLang="en-US" sz="2000" dirty="0">
              <a:solidFill>
                <a:srgbClr val="008000"/>
              </a:solidFill>
              <a:latin typeface="Verdana" panose="020B0604030504040204" pitchFamily="34" charset="0"/>
            </a:endParaRPr>
          </a:p>
          <a:p>
            <a:pPr marL="457200" indent="-457200" eaLnBrk="1" hangingPunct="1">
              <a:buAutoNum type="arabicPeriod"/>
            </a:pPr>
            <a:r>
              <a:rPr lang="en-US" altLang="en-US" sz="2000" dirty="0">
                <a:solidFill>
                  <a:srgbClr val="008000"/>
                </a:solidFill>
                <a:latin typeface="Verdana" panose="020B0604030504040204" pitchFamily="34" charset="0"/>
              </a:rPr>
              <a:t>Summer Olympic Games: $375 million</a:t>
            </a:r>
          </a:p>
          <a:p>
            <a:pPr marL="457200" indent="-457200" eaLnBrk="1" hangingPunct="1">
              <a:buAutoNum type="arabicPeriod"/>
            </a:pPr>
            <a:endParaRPr lang="en-US" altLang="en-US" sz="2000" dirty="0">
              <a:solidFill>
                <a:srgbClr val="008000"/>
              </a:solidFill>
              <a:latin typeface="Verdana" panose="020B0604030504040204" pitchFamily="34" charset="0"/>
            </a:endParaRPr>
          </a:p>
          <a:p>
            <a:pPr marL="457200" indent="-457200" eaLnBrk="1" hangingPunct="1">
              <a:buAutoNum type="arabicPeriod"/>
            </a:pPr>
            <a:r>
              <a:rPr lang="en-US" altLang="en-US" sz="2000" dirty="0">
                <a:solidFill>
                  <a:srgbClr val="008000"/>
                </a:solidFill>
                <a:latin typeface="Verdana" panose="020B0604030504040204" pitchFamily="34" charset="0"/>
              </a:rPr>
              <a:t>NCAA Men’s Final Four: $300 million </a:t>
            </a:r>
          </a:p>
          <a:p>
            <a:pPr marL="457200" indent="-457200" eaLnBrk="1" hangingPunct="1">
              <a:buAutoNum type="arabicPeriod"/>
            </a:pPr>
            <a:endParaRPr lang="en-US" altLang="en-US" sz="2000" dirty="0">
              <a:solidFill>
                <a:srgbClr val="008000"/>
              </a:solidFill>
              <a:latin typeface="Verdana" panose="020B0604030504040204" pitchFamily="34" charset="0"/>
            </a:endParaRPr>
          </a:p>
          <a:p>
            <a:pPr marL="457200" indent="-457200" eaLnBrk="1" hangingPunct="1">
              <a:buAutoNum type="arabicPeriod"/>
            </a:pPr>
            <a:r>
              <a:rPr lang="en-US" altLang="en-US" sz="2000" dirty="0">
                <a:solidFill>
                  <a:srgbClr val="008000"/>
                </a:solidFill>
                <a:latin typeface="Verdana" panose="020B0604030504040204" pitchFamily="34" charset="0"/>
              </a:rPr>
              <a:t>FIFA World Cup: $282 million </a:t>
            </a:r>
          </a:p>
          <a:p>
            <a:pPr marL="457200" indent="-457200" eaLnBrk="1" hangingPunct="1">
              <a:buAutoNum type="arabicPeriod"/>
            </a:pPr>
            <a:endParaRPr lang="en-US" altLang="en-US" sz="2000" dirty="0">
              <a:solidFill>
                <a:srgbClr val="008000"/>
              </a:solidFill>
              <a:latin typeface="Verdana" panose="020B0604030504040204" pitchFamily="34" charset="0"/>
            </a:endParaRPr>
          </a:p>
          <a:p>
            <a:pPr marL="457200" indent="-457200" eaLnBrk="1" hangingPunct="1">
              <a:buAutoNum type="arabicPeriod"/>
            </a:pPr>
            <a:r>
              <a:rPr lang="en-US" altLang="en-US" sz="2000" dirty="0">
                <a:solidFill>
                  <a:srgbClr val="008000"/>
                </a:solidFill>
                <a:latin typeface="Verdana" panose="020B0604030504040204" pitchFamily="34" charset="0"/>
              </a:rPr>
              <a:t>College Football Playoffs: $255 million </a:t>
            </a:r>
          </a:p>
        </p:txBody>
      </p:sp>
      <p:pic>
        <p:nvPicPr>
          <p:cNvPr id="20482" name="Picture 2" descr="Super Bowl - Wikipedia">
            <a:extLst>
              <a:ext uri="{FF2B5EF4-FFF2-40B4-BE49-F238E27FC236}">
                <a16:creationId xmlns:a16="http://schemas.microsoft.com/office/drawing/2014/main" id="{095082B5-75F2-4C6B-99D3-4DAC8E278F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638286"/>
            <a:ext cx="457199" cy="707887"/>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45 Olympic Logos and Symbols From 1924 to 2022 - Colorlib">
            <a:extLst>
              <a:ext uri="{FF2B5EF4-FFF2-40B4-BE49-F238E27FC236}">
                <a16:creationId xmlns:a16="http://schemas.microsoft.com/office/drawing/2014/main" id="{F2323761-D059-4979-B982-96C495FB45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9899" y="3523973"/>
            <a:ext cx="9906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World Cup 2022: FIFA Get Mixed Reception After Unveiling Official ...">
            <a:extLst>
              <a:ext uri="{FF2B5EF4-FFF2-40B4-BE49-F238E27FC236}">
                <a16:creationId xmlns:a16="http://schemas.microsoft.com/office/drawing/2014/main" id="{4E468421-9296-4823-A3FA-25174BDC02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6438" y="4475659"/>
            <a:ext cx="1737519" cy="9830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NCAA Mens Final Four Primary Logo - National Collegiate Athletic ...">
            <a:extLst>
              <a:ext uri="{FF2B5EF4-FFF2-40B4-BE49-F238E27FC236}">
                <a16:creationId xmlns:a16="http://schemas.microsoft.com/office/drawing/2014/main" id="{784499CE-207A-417D-9951-9854EFF884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5786" y="4036677"/>
            <a:ext cx="758825" cy="621328"/>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descr="Second rankings for college football playoffs revealed, K-State ...">
            <a:extLst>
              <a:ext uri="{FF2B5EF4-FFF2-40B4-BE49-F238E27FC236}">
                <a16:creationId xmlns:a16="http://schemas.microsoft.com/office/drawing/2014/main" id="{753DEB44-C142-4357-B361-4A7956E922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2760" y="5330344"/>
            <a:ext cx="899085" cy="5847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5">
            <a:extLst>
              <a:ext uri="{FF2B5EF4-FFF2-40B4-BE49-F238E27FC236}">
                <a16:creationId xmlns:a16="http://schemas.microsoft.com/office/drawing/2014/main" id="{2C96A7BC-FA03-4E01-A1FB-144C106A6ECB}"/>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endParaRPr lang="en-US" altLang="en-US" sz="1800"/>
          </a:p>
        </p:txBody>
      </p:sp>
      <p:grpSp>
        <p:nvGrpSpPr>
          <p:cNvPr id="103426" name="Group 6">
            <a:extLst>
              <a:ext uri="{FF2B5EF4-FFF2-40B4-BE49-F238E27FC236}">
                <a16:creationId xmlns:a16="http://schemas.microsoft.com/office/drawing/2014/main" id="{A4C4E319-D914-4FDC-8588-800413BAD6F6}"/>
              </a:ext>
            </a:extLst>
          </p:cNvPr>
          <p:cNvGrpSpPr>
            <a:grpSpLocks/>
          </p:cNvGrpSpPr>
          <p:nvPr/>
        </p:nvGrpSpPr>
        <p:grpSpPr bwMode="auto">
          <a:xfrm>
            <a:off x="0" y="0"/>
            <a:ext cx="9144000" cy="976313"/>
            <a:chOff x="0" y="0"/>
            <a:chExt cx="5760" cy="615"/>
          </a:xfrm>
        </p:grpSpPr>
        <p:sp>
          <p:nvSpPr>
            <p:cNvPr id="103428" name="Text Box 7">
              <a:extLst>
                <a:ext uri="{FF2B5EF4-FFF2-40B4-BE49-F238E27FC236}">
                  <a16:creationId xmlns:a16="http://schemas.microsoft.com/office/drawing/2014/main" id="{5581A64F-0339-4D6C-BCC0-52BD068256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03429" name="Text Box 8">
              <a:extLst>
                <a:ext uri="{FF2B5EF4-FFF2-40B4-BE49-F238E27FC236}">
                  <a16:creationId xmlns:a16="http://schemas.microsoft.com/office/drawing/2014/main" id="{923A76E3-F388-419B-B53D-281DE4FDC97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03427" name="Text Box 9">
            <a:extLst>
              <a:ext uri="{FF2B5EF4-FFF2-40B4-BE49-F238E27FC236}">
                <a16:creationId xmlns:a16="http://schemas.microsoft.com/office/drawing/2014/main" id="{955B02D1-31C9-4AE2-A348-1A7A87D8AB7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ext Box 2">
            <a:extLst>
              <a:ext uri="{FF2B5EF4-FFF2-40B4-BE49-F238E27FC236}">
                <a16:creationId xmlns:a16="http://schemas.microsoft.com/office/drawing/2014/main" id="{24A35088-C0D6-4EF5-B727-C2C23AAB9B55}"/>
              </a:ext>
            </a:extLst>
          </p:cNvPr>
          <p:cNvSpPr txBox="1">
            <a:spLocks noChangeArrowheads="1"/>
          </p:cNvSpPr>
          <p:nvPr/>
        </p:nvSpPr>
        <p:spPr bwMode="auto">
          <a:xfrm>
            <a:off x="0" y="1295400"/>
            <a:ext cx="1670050" cy="64135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Branding &amp; Licensing</a:t>
            </a:r>
          </a:p>
        </p:txBody>
      </p:sp>
      <p:sp>
        <p:nvSpPr>
          <p:cNvPr id="96259" name="Text Box 3">
            <a:extLst>
              <a:ext uri="{FF2B5EF4-FFF2-40B4-BE49-F238E27FC236}">
                <a16:creationId xmlns:a16="http://schemas.microsoft.com/office/drawing/2014/main" id="{ECA80991-CC21-43DB-B8AF-5E2F97C9AE1D}"/>
              </a:ext>
            </a:extLst>
          </p:cNvPr>
          <p:cNvSpPr txBox="1">
            <a:spLocks noChangeArrowheads="1"/>
          </p:cNvSpPr>
          <p:nvPr/>
        </p:nvSpPr>
        <p:spPr bwMode="auto">
          <a:xfrm>
            <a:off x="0" y="381000"/>
            <a:ext cx="6553200" cy="100488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en-US" sz="2400">
                <a:latin typeface="Arial Black" charset="0"/>
                <a:ea typeface="ＭＳ Ｐゴシック" charset="-128"/>
              </a:rPr>
              <a:t>LESSON 6.1 REVIEW (ANSWERS)</a:t>
            </a:r>
          </a:p>
          <a:p>
            <a:pPr>
              <a:spcBef>
                <a:spcPct val="50000"/>
              </a:spcBef>
              <a:defRPr/>
            </a:pPr>
            <a:endParaRPr lang="en-US" sz="2400">
              <a:latin typeface="Arial Black" charset="0"/>
              <a:ea typeface="ＭＳ Ｐゴシック" charset="-128"/>
            </a:endParaRPr>
          </a:p>
        </p:txBody>
      </p:sp>
      <p:sp>
        <p:nvSpPr>
          <p:cNvPr id="104451" name="Rectangle 4">
            <a:hlinkClick r:id="rId2" action="ppaction://hlinksldjump"/>
            <a:extLst>
              <a:ext uri="{FF2B5EF4-FFF2-40B4-BE49-F238E27FC236}">
                <a16:creationId xmlns:a16="http://schemas.microsoft.com/office/drawing/2014/main" id="{8F63C00A-127C-4708-A15F-DDD1EBCE4524}"/>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96261" name="Text Box 5">
            <a:extLst>
              <a:ext uri="{FF2B5EF4-FFF2-40B4-BE49-F238E27FC236}">
                <a16:creationId xmlns:a16="http://schemas.microsoft.com/office/drawing/2014/main" id="{AE48FCB4-C0A2-47F5-87DA-93C062608322}"/>
              </a:ext>
            </a:extLst>
          </p:cNvPr>
          <p:cNvSpPr txBox="1">
            <a:spLocks noChangeArrowheads="1"/>
          </p:cNvSpPr>
          <p:nvPr/>
        </p:nvSpPr>
        <p:spPr bwMode="auto">
          <a:xfrm>
            <a:off x="1295400" y="1219200"/>
            <a:ext cx="75438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t>    1)  	</a:t>
            </a:r>
            <a:r>
              <a:rPr lang="en-US" altLang="en-US">
                <a:latin typeface="Verdana" panose="020B0604030504040204" pitchFamily="34" charset="0"/>
              </a:rPr>
              <a:t>Define branding</a:t>
            </a:r>
          </a:p>
          <a:p>
            <a:pPr eaLnBrk="1" hangingPunct="1">
              <a:spcBef>
                <a:spcPct val="50000"/>
              </a:spcBef>
            </a:pPr>
            <a:r>
              <a:rPr lang="en-US" altLang="en-US" sz="1600">
                <a:latin typeface="Verdana" panose="020B0604030504040204" pitchFamily="34" charset="0"/>
              </a:rPr>
              <a:t>	</a:t>
            </a:r>
            <a:r>
              <a:rPr lang="en-US" altLang="en-US">
                <a:solidFill>
                  <a:srgbClr val="FF0000"/>
                </a:solidFill>
                <a:latin typeface="Verdana" panose="020B0604030504040204" pitchFamily="34" charset="0"/>
              </a:rPr>
              <a:t>The use of a name, design, symbol, or a 	combination of those elements that a 	sports organization uses to help 	differentiate its products from the 	competition</a:t>
            </a:r>
            <a:r>
              <a:rPr lang="en-US" altLang="en-US">
                <a:latin typeface="Verdana" panose="020B0604030504040204" pitchFamily="34" charset="0"/>
              </a:rPr>
              <a:t> </a:t>
            </a:r>
          </a:p>
          <a:p>
            <a:pPr eaLnBrk="1" hangingPunct="1">
              <a:spcBef>
                <a:spcPct val="50000"/>
              </a:spcBef>
            </a:pPr>
            <a:r>
              <a:rPr lang="en-US" altLang="en-US"/>
              <a:t>    2) 	</a:t>
            </a:r>
            <a:r>
              <a:rPr lang="en-US" altLang="en-US">
                <a:latin typeface="Verdana" panose="020B0604030504040204" pitchFamily="34" charset="0"/>
              </a:rPr>
              <a:t>Define brand equity and brand extension</a:t>
            </a:r>
          </a:p>
          <a:p>
            <a:pPr eaLnBrk="1" hangingPunct="1">
              <a:spcBef>
                <a:spcPct val="50000"/>
              </a:spcBef>
            </a:pPr>
            <a:r>
              <a:rPr lang="en-US" altLang="en-US" sz="1600">
                <a:latin typeface="Verdana" panose="020B0604030504040204" pitchFamily="34" charset="0"/>
              </a:rPr>
              <a:t>	</a:t>
            </a:r>
            <a:r>
              <a:rPr lang="en-US" altLang="en-US">
                <a:solidFill>
                  <a:srgbClr val="FF0000"/>
                </a:solidFill>
                <a:latin typeface="Verdana" panose="020B0604030504040204" pitchFamily="34" charset="0"/>
              </a:rPr>
              <a:t>Brand equity is the value placed on a 	brand by consumers</a:t>
            </a:r>
            <a:r>
              <a:rPr lang="en-US" altLang="en-US" sz="1600">
                <a:latin typeface="Verdana" panose="020B0604030504040204" pitchFamily="34" charset="0"/>
              </a:rPr>
              <a:t> </a:t>
            </a:r>
            <a:r>
              <a:rPr lang="en-US" altLang="en-US">
                <a:solidFill>
                  <a:srgbClr val="FF0000"/>
                </a:solidFill>
                <a:latin typeface="Verdana" panose="020B0604030504040204" pitchFamily="34" charset="0"/>
              </a:rPr>
              <a:t>while brand 	extension refers to the use of a 	successful brand name to launch a new 	or modified product or service in a new 	market </a:t>
            </a:r>
            <a:endParaRPr lang="en-US" altLang="en-US"/>
          </a:p>
        </p:txBody>
      </p:sp>
      <p:sp>
        <p:nvSpPr>
          <p:cNvPr id="104453" name="Text Box 6">
            <a:extLst>
              <a:ext uri="{FF2B5EF4-FFF2-40B4-BE49-F238E27FC236}">
                <a16:creationId xmlns:a16="http://schemas.microsoft.com/office/drawing/2014/main" id="{19B9C1BC-0794-47AC-A183-6BF450E03D99}"/>
              </a:ext>
            </a:extLst>
          </p:cNvPr>
          <p:cNvSpPr txBox="1">
            <a:spLocks noChangeArrowheads="1"/>
          </p:cNvSpPr>
          <p:nvPr/>
        </p:nvSpPr>
        <p:spPr bwMode="auto">
          <a:xfrm>
            <a:off x="5181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96261">
                                            <p:txEl>
                                              <p:pRg st="0" end="0"/>
                                            </p:txEl>
                                          </p:spTgt>
                                        </p:tgtEl>
                                        <p:attrNameLst>
                                          <p:attrName>style.visibility</p:attrName>
                                        </p:attrNameLst>
                                      </p:cBhvr>
                                      <p:to>
                                        <p:strVal val="visible"/>
                                      </p:to>
                                    </p:set>
                                    <p:anim calcmode="lin" valueType="num">
                                      <p:cBhvr additive="base">
                                        <p:cTn id="7" dur="500" fill="hold"/>
                                        <p:tgtEl>
                                          <p:spTgt spid="9626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626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96261">
                                            <p:txEl>
                                              <p:pRg st="1" end="1"/>
                                            </p:txEl>
                                          </p:spTgt>
                                        </p:tgtEl>
                                        <p:attrNameLst>
                                          <p:attrName>style.visibility</p:attrName>
                                        </p:attrNameLst>
                                      </p:cBhvr>
                                      <p:to>
                                        <p:strVal val="visible"/>
                                      </p:to>
                                    </p:set>
                                    <p:anim calcmode="lin" valueType="num">
                                      <p:cBhvr additive="base">
                                        <p:cTn id="13" dur="500" fill="hold"/>
                                        <p:tgtEl>
                                          <p:spTgt spid="9626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6261">
                                            <p:txEl>
                                              <p:pRg st="1" end="1"/>
                                            </p:txEl>
                                          </p:spTgt>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nodeType="afterEffect">
                                  <p:stCondLst>
                                    <p:cond delay="0"/>
                                  </p:stCondLst>
                                  <p:childTnLst>
                                    <p:set>
                                      <p:cBhvr>
                                        <p:cTn id="17" dur="1" fill="hold">
                                          <p:stCondLst>
                                            <p:cond delay="0"/>
                                          </p:stCondLst>
                                        </p:cTn>
                                        <p:tgtEl>
                                          <p:spTgt spid="96261">
                                            <p:txEl>
                                              <p:pRg st="2" end="2"/>
                                            </p:txEl>
                                          </p:spTgt>
                                        </p:tgtEl>
                                        <p:attrNameLst>
                                          <p:attrName>style.visibility</p:attrName>
                                        </p:attrNameLst>
                                      </p:cBhvr>
                                      <p:to>
                                        <p:strVal val="visible"/>
                                      </p:to>
                                    </p:set>
                                    <p:anim calcmode="lin" valueType="num">
                                      <p:cBhvr additive="base">
                                        <p:cTn id="18" dur="500" fill="hold"/>
                                        <p:tgtEl>
                                          <p:spTgt spid="96261">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9626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96261">
                                            <p:txEl>
                                              <p:pRg st="3" end="3"/>
                                            </p:txEl>
                                          </p:spTgt>
                                        </p:tgtEl>
                                        <p:attrNameLst>
                                          <p:attrName>style.visibility</p:attrName>
                                        </p:attrNameLst>
                                      </p:cBhvr>
                                      <p:to>
                                        <p:strVal val="visible"/>
                                      </p:to>
                                    </p:set>
                                    <p:anim calcmode="lin" valueType="num">
                                      <p:cBhvr additive="base">
                                        <p:cTn id="24" dur="500" fill="hold"/>
                                        <p:tgtEl>
                                          <p:spTgt spid="96261">
                                            <p:txEl>
                                              <p:pRg st="3" end="3"/>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9626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 Box 2">
            <a:extLst>
              <a:ext uri="{FF2B5EF4-FFF2-40B4-BE49-F238E27FC236}">
                <a16:creationId xmlns:a16="http://schemas.microsoft.com/office/drawing/2014/main" id="{02F51FD5-43FA-4242-B152-E48D0145B16D}"/>
              </a:ext>
            </a:extLst>
          </p:cNvPr>
          <p:cNvSpPr txBox="1">
            <a:spLocks noChangeArrowheads="1"/>
          </p:cNvSpPr>
          <p:nvPr/>
        </p:nvSpPr>
        <p:spPr bwMode="auto">
          <a:xfrm>
            <a:off x="0" y="1295400"/>
            <a:ext cx="1670050" cy="64135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Branding &amp; Licensing</a:t>
            </a:r>
          </a:p>
        </p:txBody>
      </p:sp>
      <p:sp>
        <p:nvSpPr>
          <p:cNvPr id="102403" name="Text Box 3">
            <a:extLst>
              <a:ext uri="{FF2B5EF4-FFF2-40B4-BE49-F238E27FC236}">
                <a16:creationId xmlns:a16="http://schemas.microsoft.com/office/drawing/2014/main" id="{CC9F63CB-AF85-470D-9A2F-C0ABF354C81B}"/>
              </a:ext>
            </a:extLst>
          </p:cNvPr>
          <p:cNvSpPr txBox="1">
            <a:spLocks noChangeArrowheads="1"/>
          </p:cNvSpPr>
          <p:nvPr/>
        </p:nvSpPr>
        <p:spPr bwMode="auto">
          <a:xfrm>
            <a:off x="0" y="381000"/>
            <a:ext cx="6553200" cy="100488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en-US" sz="2400">
                <a:latin typeface="Arial Black" charset="0"/>
                <a:ea typeface="ＭＳ Ｐゴシック" charset="-128"/>
              </a:rPr>
              <a:t>LESSON 6.1 REVIEW (ANSWERS)</a:t>
            </a:r>
          </a:p>
          <a:p>
            <a:pPr>
              <a:spcBef>
                <a:spcPct val="50000"/>
              </a:spcBef>
              <a:defRPr/>
            </a:pPr>
            <a:endParaRPr lang="en-US" sz="2400">
              <a:latin typeface="Arial Black" charset="0"/>
              <a:ea typeface="ＭＳ Ｐゴシック" charset="-128"/>
            </a:endParaRPr>
          </a:p>
        </p:txBody>
      </p:sp>
      <p:sp>
        <p:nvSpPr>
          <p:cNvPr id="105475" name="Rectangle 4">
            <a:hlinkClick r:id="rId2" action="ppaction://hlinksldjump"/>
            <a:extLst>
              <a:ext uri="{FF2B5EF4-FFF2-40B4-BE49-F238E27FC236}">
                <a16:creationId xmlns:a16="http://schemas.microsoft.com/office/drawing/2014/main" id="{672D413E-758E-41E6-AB60-170D986BB4B7}"/>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2405" name="Text Box 5">
            <a:extLst>
              <a:ext uri="{FF2B5EF4-FFF2-40B4-BE49-F238E27FC236}">
                <a16:creationId xmlns:a16="http://schemas.microsoft.com/office/drawing/2014/main" id="{3444CDAC-5A5D-41DB-93BB-F8DD13F90798}"/>
              </a:ext>
            </a:extLst>
          </p:cNvPr>
          <p:cNvSpPr txBox="1">
            <a:spLocks noChangeArrowheads="1"/>
          </p:cNvSpPr>
          <p:nvPr/>
        </p:nvSpPr>
        <p:spPr bwMode="auto">
          <a:xfrm>
            <a:off x="1295400" y="1295400"/>
            <a:ext cx="754380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t>    3) 	</a:t>
            </a:r>
            <a:r>
              <a:rPr lang="en-US" altLang="en-US">
                <a:latin typeface="Verdana" panose="020B0604030504040204" pitchFamily="34" charset="0"/>
              </a:rPr>
              <a:t>Differentiate between corporate brand, 	product brand and store brand</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A </a:t>
            </a:r>
            <a:r>
              <a:rPr lang="en-US" altLang="en-US" i="1">
                <a:solidFill>
                  <a:srgbClr val="FF0000"/>
                </a:solidFill>
                <a:latin typeface="Verdana" panose="020B0604030504040204" pitchFamily="34" charset="0"/>
              </a:rPr>
              <a:t>corporate</a:t>
            </a:r>
            <a:r>
              <a:rPr lang="en-US" altLang="en-US">
                <a:solidFill>
                  <a:srgbClr val="FF0000"/>
                </a:solidFill>
                <a:latin typeface="Verdana" panose="020B0604030504040204" pitchFamily="34" charset="0"/>
              </a:rPr>
              <a:t> brand represents an entire 	company or organization</a:t>
            </a:r>
          </a:p>
          <a:p>
            <a:pPr eaLnBrk="1" hangingPunct="1">
              <a:spcBef>
                <a:spcPct val="50000"/>
              </a:spcBef>
            </a:pPr>
            <a:r>
              <a:rPr lang="en-US" altLang="en-US">
                <a:solidFill>
                  <a:srgbClr val="FF0000"/>
                </a:solidFill>
                <a:latin typeface="Verdana" panose="020B0604030504040204" pitchFamily="34" charset="0"/>
              </a:rPr>
              <a:t>	A </a:t>
            </a:r>
            <a:r>
              <a:rPr lang="en-US" altLang="en-US" i="1">
                <a:solidFill>
                  <a:srgbClr val="FF0000"/>
                </a:solidFill>
                <a:latin typeface="Verdana" panose="020B0604030504040204" pitchFamily="34" charset="0"/>
              </a:rPr>
              <a:t>product</a:t>
            </a:r>
            <a:r>
              <a:rPr lang="en-US" altLang="en-US">
                <a:solidFill>
                  <a:srgbClr val="FF0000"/>
                </a:solidFill>
                <a:latin typeface="Verdana" panose="020B0604030504040204" pitchFamily="34" charset="0"/>
              </a:rPr>
              <a:t> brand represents a particular 	product of a company or organization</a:t>
            </a:r>
          </a:p>
          <a:p>
            <a:pPr eaLnBrk="1" hangingPunct="1">
              <a:spcBef>
                <a:spcPct val="50000"/>
              </a:spcBef>
            </a:pPr>
            <a:r>
              <a:rPr lang="en-US" altLang="en-US">
                <a:solidFill>
                  <a:srgbClr val="FF0000"/>
                </a:solidFill>
                <a:latin typeface="Verdana" panose="020B0604030504040204" pitchFamily="34" charset="0"/>
              </a:rPr>
              <a:t>	</a:t>
            </a:r>
            <a:r>
              <a:rPr lang="en-US" altLang="en-US" i="1">
                <a:solidFill>
                  <a:srgbClr val="FF0000"/>
                </a:solidFill>
                <a:latin typeface="Verdana" panose="020B0604030504040204" pitchFamily="34" charset="0"/>
              </a:rPr>
              <a:t>Store </a:t>
            </a:r>
            <a:r>
              <a:rPr lang="en-US" altLang="en-US">
                <a:solidFill>
                  <a:srgbClr val="FF0000"/>
                </a:solidFill>
                <a:latin typeface="Verdana" panose="020B0604030504040204" pitchFamily="34" charset="0"/>
              </a:rPr>
              <a:t>brands are the products retailers 	sell as their own brands</a:t>
            </a:r>
            <a:endParaRPr lang="en-US" altLang="en-US">
              <a:latin typeface="Verdana" panose="020B0604030504040204" pitchFamily="34" charset="0"/>
            </a:endParaRPr>
          </a:p>
        </p:txBody>
      </p:sp>
      <p:sp>
        <p:nvSpPr>
          <p:cNvPr id="105477" name="Text Box 6">
            <a:extLst>
              <a:ext uri="{FF2B5EF4-FFF2-40B4-BE49-F238E27FC236}">
                <a16:creationId xmlns:a16="http://schemas.microsoft.com/office/drawing/2014/main" id="{69FFAF05-2329-4614-B8A5-F67F7F47D4AE}"/>
              </a:ext>
            </a:extLst>
          </p:cNvPr>
          <p:cNvSpPr txBox="1">
            <a:spLocks noChangeArrowheads="1"/>
          </p:cNvSpPr>
          <p:nvPr/>
        </p:nvSpPr>
        <p:spPr bwMode="auto">
          <a:xfrm>
            <a:off x="5181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02405">
                                            <p:txEl>
                                              <p:pRg st="1" end="1"/>
                                            </p:txEl>
                                          </p:spTgt>
                                        </p:tgtEl>
                                        <p:attrNameLst>
                                          <p:attrName>style.visibility</p:attrName>
                                        </p:attrNameLst>
                                      </p:cBhvr>
                                      <p:to>
                                        <p:strVal val="visible"/>
                                      </p:to>
                                    </p:set>
                                    <p:anim calcmode="lin" valueType="num">
                                      <p:cBhvr additive="base">
                                        <p:cTn id="7" dur="500" fill="hold"/>
                                        <p:tgtEl>
                                          <p:spTgt spid="10240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2405">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02405">
                                            <p:txEl>
                                              <p:pRg st="2" end="2"/>
                                            </p:txEl>
                                          </p:spTgt>
                                        </p:tgtEl>
                                        <p:attrNameLst>
                                          <p:attrName>style.visibility</p:attrName>
                                        </p:attrNameLst>
                                      </p:cBhvr>
                                      <p:to>
                                        <p:strVal val="visible"/>
                                      </p:to>
                                    </p:set>
                                    <p:anim calcmode="lin" valueType="num">
                                      <p:cBhvr additive="base">
                                        <p:cTn id="12" dur="500" fill="hold"/>
                                        <p:tgtEl>
                                          <p:spTgt spid="102405">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02405">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02405">
                                            <p:txEl>
                                              <p:pRg st="3" end="3"/>
                                            </p:txEl>
                                          </p:spTgt>
                                        </p:tgtEl>
                                        <p:attrNameLst>
                                          <p:attrName>style.visibility</p:attrName>
                                        </p:attrNameLst>
                                      </p:cBhvr>
                                      <p:to>
                                        <p:strVal val="visible"/>
                                      </p:to>
                                    </p:set>
                                    <p:anim calcmode="lin" valueType="num">
                                      <p:cBhvr additive="base">
                                        <p:cTn id="17" dur="500" fill="hold"/>
                                        <p:tgtEl>
                                          <p:spTgt spid="102405">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0240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ext Box 2">
            <a:extLst>
              <a:ext uri="{FF2B5EF4-FFF2-40B4-BE49-F238E27FC236}">
                <a16:creationId xmlns:a16="http://schemas.microsoft.com/office/drawing/2014/main" id="{8E1B9732-25BA-4224-8621-146D7DEB9E7C}"/>
              </a:ext>
            </a:extLst>
          </p:cNvPr>
          <p:cNvSpPr txBox="1">
            <a:spLocks noChangeArrowheads="1"/>
          </p:cNvSpPr>
          <p:nvPr/>
        </p:nvSpPr>
        <p:spPr bwMode="auto">
          <a:xfrm>
            <a:off x="0" y="1295400"/>
            <a:ext cx="1670050" cy="64135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Branding &amp; Licensing</a:t>
            </a:r>
          </a:p>
        </p:txBody>
      </p:sp>
      <p:sp>
        <p:nvSpPr>
          <p:cNvPr id="101379" name="Text Box 3">
            <a:extLst>
              <a:ext uri="{FF2B5EF4-FFF2-40B4-BE49-F238E27FC236}">
                <a16:creationId xmlns:a16="http://schemas.microsoft.com/office/drawing/2014/main" id="{86C226E7-286E-49C9-B4BE-23BF2A41BBF7}"/>
              </a:ext>
            </a:extLst>
          </p:cNvPr>
          <p:cNvSpPr txBox="1">
            <a:spLocks noChangeArrowheads="1"/>
          </p:cNvSpPr>
          <p:nvPr/>
        </p:nvSpPr>
        <p:spPr bwMode="auto">
          <a:xfrm>
            <a:off x="0" y="381000"/>
            <a:ext cx="6553200" cy="100488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en-US" sz="2400">
                <a:latin typeface="Arial Black" charset="0"/>
                <a:ea typeface="ＭＳ Ｐゴシック" charset="-128"/>
              </a:rPr>
              <a:t>LESSON 6.1 REVIEW (ANSWERS)</a:t>
            </a:r>
          </a:p>
          <a:p>
            <a:pPr>
              <a:spcBef>
                <a:spcPct val="50000"/>
              </a:spcBef>
              <a:defRPr/>
            </a:pPr>
            <a:endParaRPr lang="en-US" sz="2400">
              <a:latin typeface="Arial Black" charset="0"/>
              <a:ea typeface="ＭＳ Ｐゴシック" charset="-128"/>
            </a:endParaRPr>
          </a:p>
        </p:txBody>
      </p:sp>
      <p:sp>
        <p:nvSpPr>
          <p:cNvPr id="106499" name="Rectangle 4">
            <a:hlinkClick r:id="rId2" action="ppaction://hlinksldjump"/>
            <a:extLst>
              <a:ext uri="{FF2B5EF4-FFF2-40B4-BE49-F238E27FC236}">
                <a16:creationId xmlns:a16="http://schemas.microsoft.com/office/drawing/2014/main" id="{505147B1-65A3-4533-B975-674C15076554}"/>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1381" name="Text Box 5">
            <a:extLst>
              <a:ext uri="{FF2B5EF4-FFF2-40B4-BE49-F238E27FC236}">
                <a16:creationId xmlns:a16="http://schemas.microsoft.com/office/drawing/2014/main" id="{90D65113-9FFC-4886-B9D3-556DF6EA4EDC}"/>
              </a:ext>
            </a:extLst>
          </p:cNvPr>
          <p:cNvSpPr txBox="1">
            <a:spLocks noChangeArrowheads="1"/>
          </p:cNvSpPr>
          <p:nvPr/>
        </p:nvSpPr>
        <p:spPr bwMode="auto">
          <a:xfrm>
            <a:off x="1295400" y="1143000"/>
            <a:ext cx="7543800"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t>    4)  	</a:t>
            </a:r>
            <a:r>
              <a:rPr lang="en-US" altLang="en-US">
                <a:latin typeface="Verdana" panose="020B0604030504040204" pitchFamily="34" charset="0"/>
              </a:rPr>
              <a:t>Determine the characteristics of an 	effective brand name </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Positive, distinctive and generates 	positive feelings and association</a:t>
            </a:r>
          </a:p>
          <a:p>
            <a:pPr eaLnBrk="1" hangingPunct="1">
              <a:spcBef>
                <a:spcPct val="50000"/>
              </a:spcBef>
            </a:pPr>
            <a:r>
              <a:rPr lang="en-US" altLang="en-US">
                <a:solidFill>
                  <a:srgbClr val="FF0000"/>
                </a:solidFill>
                <a:latin typeface="Verdana" panose="020B0604030504040204" pitchFamily="34" charset="0"/>
              </a:rPr>
              <a:t>	Easy to remember and pronounce</a:t>
            </a:r>
          </a:p>
          <a:p>
            <a:pPr eaLnBrk="1" hangingPunct="1">
              <a:spcBef>
                <a:spcPct val="50000"/>
              </a:spcBef>
            </a:pPr>
            <a:r>
              <a:rPr lang="en-US" altLang="en-US">
                <a:solidFill>
                  <a:srgbClr val="FF0000"/>
                </a:solidFill>
                <a:latin typeface="Verdana" panose="020B0604030504040204" pitchFamily="34" charset="0"/>
              </a:rPr>
              <a:t>	Logo is easily recognizable</a:t>
            </a:r>
          </a:p>
          <a:p>
            <a:pPr eaLnBrk="1" hangingPunct="1">
              <a:spcBef>
                <a:spcPct val="50000"/>
              </a:spcBef>
            </a:pPr>
            <a:r>
              <a:rPr lang="en-US" altLang="en-US">
                <a:solidFill>
                  <a:srgbClr val="FF0000"/>
                </a:solidFill>
                <a:latin typeface="Verdana" panose="020B0604030504040204" pitchFamily="34" charset="0"/>
              </a:rPr>
              <a:t>	Implies the benefits the sports or 	entertainment product delivers</a:t>
            </a:r>
          </a:p>
          <a:p>
            <a:pPr eaLnBrk="1" hangingPunct="1">
              <a:spcBef>
                <a:spcPct val="50000"/>
              </a:spcBef>
            </a:pPr>
            <a:r>
              <a:rPr lang="en-US" altLang="en-US">
                <a:solidFill>
                  <a:srgbClr val="FF0000"/>
                </a:solidFill>
                <a:latin typeface="Verdana" panose="020B0604030504040204" pitchFamily="34" charset="0"/>
              </a:rPr>
              <a:t>	Consistent with the image of the rest of 	the product lines and 	company/organization</a:t>
            </a:r>
          </a:p>
          <a:p>
            <a:pPr eaLnBrk="1" hangingPunct="1">
              <a:spcBef>
                <a:spcPct val="50000"/>
              </a:spcBef>
            </a:pPr>
            <a:r>
              <a:rPr lang="en-US" altLang="en-US">
                <a:solidFill>
                  <a:srgbClr val="FF0000"/>
                </a:solidFill>
                <a:latin typeface="Verdana" panose="020B0604030504040204" pitchFamily="34" charset="0"/>
              </a:rPr>
              <a:t>	Legally and ethically permissible</a:t>
            </a:r>
          </a:p>
        </p:txBody>
      </p:sp>
      <p:sp>
        <p:nvSpPr>
          <p:cNvPr id="106501" name="Text Box 6">
            <a:extLst>
              <a:ext uri="{FF2B5EF4-FFF2-40B4-BE49-F238E27FC236}">
                <a16:creationId xmlns:a16="http://schemas.microsoft.com/office/drawing/2014/main" id="{2B98528A-24BF-4220-9131-A28EA2334389}"/>
              </a:ext>
            </a:extLst>
          </p:cNvPr>
          <p:cNvSpPr txBox="1">
            <a:spLocks noChangeArrowheads="1"/>
          </p:cNvSpPr>
          <p:nvPr/>
        </p:nvSpPr>
        <p:spPr bwMode="auto">
          <a:xfrm>
            <a:off x="5181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1381">
                                            <p:txEl>
                                              <p:pRg st="0" end="0"/>
                                            </p:txEl>
                                          </p:spTgt>
                                        </p:tgtEl>
                                        <p:attrNameLst>
                                          <p:attrName>style.visibility</p:attrName>
                                        </p:attrNameLst>
                                      </p:cBhvr>
                                      <p:to>
                                        <p:strVal val="visible"/>
                                      </p:to>
                                    </p:set>
                                    <p:anim calcmode="lin" valueType="num">
                                      <p:cBhvr additive="base">
                                        <p:cTn id="7" dur="500" fill="hold"/>
                                        <p:tgtEl>
                                          <p:spTgt spid="10138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138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01381">
                                            <p:txEl>
                                              <p:pRg st="1" end="1"/>
                                            </p:txEl>
                                          </p:spTgt>
                                        </p:tgtEl>
                                        <p:attrNameLst>
                                          <p:attrName>style.visibility</p:attrName>
                                        </p:attrNameLst>
                                      </p:cBhvr>
                                      <p:to>
                                        <p:strVal val="visible"/>
                                      </p:to>
                                    </p:set>
                                    <p:anim calcmode="lin" valueType="num">
                                      <p:cBhvr additive="base">
                                        <p:cTn id="13" dur="500" fill="hold"/>
                                        <p:tgtEl>
                                          <p:spTgt spid="10138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1381">
                                            <p:txEl>
                                              <p:pRg st="1" end="1"/>
                                            </p:txEl>
                                          </p:spTgt>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nodeType="afterEffect">
                                  <p:stCondLst>
                                    <p:cond delay="0"/>
                                  </p:stCondLst>
                                  <p:childTnLst>
                                    <p:set>
                                      <p:cBhvr>
                                        <p:cTn id="17" dur="1" fill="hold">
                                          <p:stCondLst>
                                            <p:cond delay="0"/>
                                          </p:stCondLst>
                                        </p:cTn>
                                        <p:tgtEl>
                                          <p:spTgt spid="101381">
                                            <p:txEl>
                                              <p:pRg st="2" end="2"/>
                                            </p:txEl>
                                          </p:spTgt>
                                        </p:tgtEl>
                                        <p:attrNameLst>
                                          <p:attrName>style.visibility</p:attrName>
                                        </p:attrNameLst>
                                      </p:cBhvr>
                                      <p:to>
                                        <p:strVal val="visible"/>
                                      </p:to>
                                    </p:set>
                                    <p:anim calcmode="lin" valueType="num">
                                      <p:cBhvr additive="base">
                                        <p:cTn id="18" dur="500" fill="hold"/>
                                        <p:tgtEl>
                                          <p:spTgt spid="101381">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01381">
                                            <p:txEl>
                                              <p:pRg st="2" end="2"/>
                                            </p:txEl>
                                          </p:spTgt>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nodeType="afterEffect">
                                  <p:stCondLst>
                                    <p:cond delay="0"/>
                                  </p:stCondLst>
                                  <p:childTnLst>
                                    <p:set>
                                      <p:cBhvr>
                                        <p:cTn id="22" dur="1" fill="hold">
                                          <p:stCondLst>
                                            <p:cond delay="0"/>
                                          </p:stCondLst>
                                        </p:cTn>
                                        <p:tgtEl>
                                          <p:spTgt spid="101381">
                                            <p:txEl>
                                              <p:pRg st="3" end="3"/>
                                            </p:txEl>
                                          </p:spTgt>
                                        </p:tgtEl>
                                        <p:attrNameLst>
                                          <p:attrName>style.visibility</p:attrName>
                                        </p:attrNameLst>
                                      </p:cBhvr>
                                      <p:to>
                                        <p:strVal val="visible"/>
                                      </p:to>
                                    </p:set>
                                    <p:anim calcmode="lin" valueType="num">
                                      <p:cBhvr additive="base">
                                        <p:cTn id="23" dur="500" fill="hold"/>
                                        <p:tgtEl>
                                          <p:spTgt spid="101381">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01381">
                                            <p:txEl>
                                              <p:pRg st="3" end="3"/>
                                            </p:txEl>
                                          </p:spTgt>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2" fill="hold" nodeType="afterEffect">
                                  <p:stCondLst>
                                    <p:cond delay="0"/>
                                  </p:stCondLst>
                                  <p:childTnLst>
                                    <p:set>
                                      <p:cBhvr>
                                        <p:cTn id="27" dur="1" fill="hold">
                                          <p:stCondLst>
                                            <p:cond delay="0"/>
                                          </p:stCondLst>
                                        </p:cTn>
                                        <p:tgtEl>
                                          <p:spTgt spid="101381">
                                            <p:txEl>
                                              <p:pRg st="4" end="4"/>
                                            </p:txEl>
                                          </p:spTgt>
                                        </p:tgtEl>
                                        <p:attrNameLst>
                                          <p:attrName>style.visibility</p:attrName>
                                        </p:attrNameLst>
                                      </p:cBhvr>
                                      <p:to>
                                        <p:strVal val="visible"/>
                                      </p:to>
                                    </p:set>
                                    <p:anim calcmode="lin" valueType="num">
                                      <p:cBhvr additive="base">
                                        <p:cTn id="28" dur="500" fill="hold"/>
                                        <p:tgtEl>
                                          <p:spTgt spid="101381">
                                            <p:txEl>
                                              <p:pRg st="4" end="4"/>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01381">
                                            <p:txEl>
                                              <p:pRg st="4" end="4"/>
                                            </p:txEl>
                                          </p:spTgt>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2" presetClass="entr" presetSubtype="2" fill="hold" nodeType="afterEffect">
                                  <p:stCondLst>
                                    <p:cond delay="0"/>
                                  </p:stCondLst>
                                  <p:childTnLst>
                                    <p:set>
                                      <p:cBhvr>
                                        <p:cTn id="32" dur="1" fill="hold">
                                          <p:stCondLst>
                                            <p:cond delay="0"/>
                                          </p:stCondLst>
                                        </p:cTn>
                                        <p:tgtEl>
                                          <p:spTgt spid="101381">
                                            <p:txEl>
                                              <p:pRg st="5" end="5"/>
                                            </p:txEl>
                                          </p:spTgt>
                                        </p:tgtEl>
                                        <p:attrNameLst>
                                          <p:attrName>style.visibility</p:attrName>
                                        </p:attrNameLst>
                                      </p:cBhvr>
                                      <p:to>
                                        <p:strVal val="visible"/>
                                      </p:to>
                                    </p:set>
                                    <p:anim calcmode="lin" valueType="num">
                                      <p:cBhvr additive="base">
                                        <p:cTn id="33" dur="500" fill="hold"/>
                                        <p:tgtEl>
                                          <p:spTgt spid="101381">
                                            <p:txEl>
                                              <p:pRg st="5" end="5"/>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101381">
                                            <p:txEl>
                                              <p:pRg st="5" end="5"/>
                                            </p:txEl>
                                          </p:spTgt>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00"/>
                            </p:stCondLst>
                            <p:childTnLst>
                              <p:par>
                                <p:cTn id="36" presetID="2" presetClass="entr" presetSubtype="2" fill="hold" nodeType="afterEffect">
                                  <p:stCondLst>
                                    <p:cond delay="0"/>
                                  </p:stCondLst>
                                  <p:childTnLst>
                                    <p:set>
                                      <p:cBhvr>
                                        <p:cTn id="37" dur="1" fill="hold">
                                          <p:stCondLst>
                                            <p:cond delay="0"/>
                                          </p:stCondLst>
                                        </p:cTn>
                                        <p:tgtEl>
                                          <p:spTgt spid="101381">
                                            <p:txEl>
                                              <p:pRg st="6" end="6"/>
                                            </p:txEl>
                                          </p:spTgt>
                                        </p:tgtEl>
                                        <p:attrNameLst>
                                          <p:attrName>style.visibility</p:attrName>
                                        </p:attrNameLst>
                                      </p:cBhvr>
                                      <p:to>
                                        <p:strVal val="visible"/>
                                      </p:to>
                                    </p:set>
                                    <p:anim calcmode="lin" valueType="num">
                                      <p:cBhvr additive="base">
                                        <p:cTn id="38" dur="500" fill="hold"/>
                                        <p:tgtEl>
                                          <p:spTgt spid="101381">
                                            <p:txEl>
                                              <p:pRg st="6" end="6"/>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0138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5">
            <a:extLst>
              <a:ext uri="{FF2B5EF4-FFF2-40B4-BE49-F238E27FC236}">
                <a16:creationId xmlns:a16="http://schemas.microsoft.com/office/drawing/2014/main" id="{7E8ECED0-9EB9-4749-8D26-36EBD0456B68}"/>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3314" name="Group 6">
            <a:extLst>
              <a:ext uri="{FF2B5EF4-FFF2-40B4-BE49-F238E27FC236}">
                <a16:creationId xmlns:a16="http://schemas.microsoft.com/office/drawing/2014/main" id="{467F0A44-8D2E-4FD8-80D5-57AD92945192}"/>
              </a:ext>
            </a:extLst>
          </p:cNvPr>
          <p:cNvGrpSpPr>
            <a:grpSpLocks/>
          </p:cNvGrpSpPr>
          <p:nvPr/>
        </p:nvGrpSpPr>
        <p:grpSpPr bwMode="auto">
          <a:xfrm>
            <a:off x="0" y="0"/>
            <a:ext cx="9144000" cy="976313"/>
            <a:chOff x="0" y="0"/>
            <a:chExt cx="5760" cy="615"/>
          </a:xfrm>
        </p:grpSpPr>
        <p:sp>
          <p:nvSpPr>
            <p:cNvPr id="13322" name="Text Box 7">
              <a:extLst>
                <a:ext uri="{FF2B5EF4-FFF2-40B4-BE49-F238E27FC236}">
                  <a16:creationId xmlns:a16="http://schemas.microsoft.com/office/drawing/2014/main" id="{74C5A1E1-7A67-4023-B3F3-8CD261588A0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3323" name="Text Box 8">
              <a:extLst>
                <a:ext uri="{FF2B5EF4-FFF2-40B4-BE49-F238E27FC236}">
                  <a16:creationId xmlns:a16="http://schemas.microsoft.com/office/drawing/2014/main" id="{CF9C3617-F0F3-4265-9D7C-85E43D57CA3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3315" name="Text Box 9">
            <a:extLst>
              <a:ext uri="{FF2B5EF4-FFF2-40B4-BE49-F238E27FC236}">
                <a16:creationId xmlns:a16="http://schemas.microsoft.com/office/drawing/2014/main" id="{66002F8B-E115-4EF2-8F56-F381F68C54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05A70982-CA32-4BE7-AE8A-02E244865093}"/>
              </a:ext>
            </a:extLst>
          </p:cNvPr>
          <p:cNvSpPr>
            <a:spLocks noChangeArrowheads="1"/>
          </p:cNvSpPr>
          <p:nvPr/>
        </p:nvSpPr>
        <p:spPr bwMode="auto">
          <a:xfrm>
            <a:off x="419100" y="1590883"/>
            <a:ext cx="83058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Trademark battles can become contentious in the court of law with companies spending millions in pursuit of intellectual property rights</a:t>
            </a:r>
          </a:p>
          <a:p>
            <a:pPr algn="ctr" eaLnBrk="1" hangingPunct="1"/>
            <a:endParaRPr lang="en-US" altLang="en-US" sz="2200" dirty="0">
              <a:latin typeface="Verdana" panose="020B0604030504040204" pitchFamily="34" charset="0"/>
            </a:endParaRPr>
          </a:p>
          <a:p>
            <a:pPr algn="ctr" eaLnBrk="1" hangingPunct="1"/>
            <a:r>
              <a:rPr lang="en-US" altLang="en-US" sz="2200" dirty="0">
                <a:latin typeface="Verdana" panose="020B0604030504040204" pitchFamily="34" charset="0"/>
              </a:rPr>
              <a:t>The NCAA paid $17.2 million to secure the registered trademark for the phrase </a:t>
            </a:r>
            <a:r>
              <a:rPr lang="ja-JP" altLang="en-US" sz="2200" dirty="0">
                <a:latin typeface="Verdana" panose="020B0604030504040204" pitchFamily="34" charset="0"/>
              </a:rPr>
              <a:t>“</a:t>
            </a:r>
            <a:r>
              <a:rPr lang="en-US" altLang="ja-JP" sz="2200" dirty="0">
                <a:latin typeface="Verdana" panose="020B0604030504040204" pitchFamily="34" charset="0"/>
              </a:rPr>
              <a:t>March Madness</a:t>
            </a:r>
            <a:r>
              <a:rPr lang="ja-JP" altLang="en-US" sz="2200" dirty="0">
                <a:latin typeface="Verdana" panose="020B0604030504040204" pitchFamily="34" charset="0"/>
              </a:rPr>
              <a:t>”</a:t>
            </a:r>
            <a:endParaRPr lang="en-US" altLang="en-US" sz="2200" dirty="0">
              <a:latin typeface="Verdana" panose="020B0604030504040204" pitchFamily="34" charset="0"/>
            </a:endParaRPr>
          </a:p>
        </p:txBody>
      </p:sp>
      <p:pic>
        <p:nvPicPr>
          <p:cNvPr id="91147" name="Picture 11">
            <a:extLst>
              <a:ext uri="{FF2B5EF4-FFF2-40B4-BE49-F238E27FC236}">
                <a16:creationId xmlns:a16="http://schemas.microsoft.com/office/drawing/2014/main" id="{7E01EB8C-2AAF-489E-8614-CA42CD3634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962400"/>
            <a:ext cx="31210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1" name="Picture 15">
            <a:extLst>
              <a:ext uri="{FF2B5EF4-FFF2-40B4-BE49-F238E27FC236}">
                <a16:creationId xmlns:a16="http://schemas.microsoft.com/office/drawing/2014/main" id="{DCC7BFCC-CB9F-4BC5-983B-924B9BA83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191000"/>
            <a:ext cx="1524000"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Line 16">
            <a:extLst>
              <a:ext uri="{FF2B5EF4-FFF2-40B4-BE49-F238E27FC236}">
                <a16:creationId xmlns:a16="http://schemas.microsoft.com/office/drawing/2014/main" id="{0C5ABF09-B5CB-4A98-8F1A-218150087019}"/>
              </a:ext>
            </a:extLst>
          </p:cNvPr>
          <p:cNvSpPr>
            <a:spLocks noChangeShapeType="1"/>
          </p:cNvSpPr>
          <p:nvPr/>
        </p:nvSpPr>
        <p:spPr bwMode="auto">
          <a:xfrm flipV="1">
            <a:off x="1828800" y="4953000"/>
            <a:ext cx="762000" cy="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91153" name="Picture 17">
            <a:extLst>
              <a:ext uri="{FF2B5EF4-FFF2-40B4-BE49-F238E27FC236}">
                <a16:creationId xmlns:a16="http://schemas.microsoft.com/office/drawing/2014/main" id="{399FBC4C-7C6D-4EFA-9448-6E660F3B02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409575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Line 16">
            <a:extLst>
              <a:ext uri="{FF2B5EF4-FFF2-40B4-BE49-F238E27FC236}">
                <a16:creationId xmlns:a16="http://schemas.microsoft.com/office/drawing/2014/main" id="{B91A7A19-49E0-4205-989B-222FDEC1C37B}"/>
              </a:ext>
            </a:extLst>
          </p:cNvPr>
          <p:cNvSpPr>
            <a:spLocks noChangeShapeType="1"/>
          </p:cNvSpPr>
          <p:nvPr/>
        </p:nvSpPr>
        <p:spPr bwMode="auto">
          <a:xfrm flipV="1">
            <a:off x="6553200" y="4953000"/>
            <a:ext cx="762000" cy="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par>
                                <p:cTn id="8" presetID="2" presetClass="entr" presetSubtype="8" fill="hold" nodeType="withEffect">
                                  <p:stCondLst>
                                    <p:cond delay="0"/>
                                  </p:stCondLst>
                                  <p:childTnLst>
                                    <p:set>
                                      <p:cBhvr>
                                        <p:cTn id="9" dur="1" fill="hold">
                                          <p:stCondLst>
                                            <p:cond delay="0"/>
                                          </p:stCondLst>
                                        </p:cTn>
                                        <p:tgtEl>
                                          <p:spTgt spid="91151"/>
                                        </p:tgtEl>
                                        <p:attrNameLst>
                                          <p:attrName>style.visibility</p:attrName>
                                        </p:attrNameLst>
                                      </p:cBhvr>
                                      <p:to>
                                        <p:strVal val="visible"/>
                                      </p:to>
                                    </p:set>
                                    <p:anim calcmode="lin" valueType="num">
                                      <p:cBhvr additive="base">
                                        <p:cTn id="10" dur="500" fill="hold"/>
                                        <p:tgtEl>
                                          <p:spTgt spid="91151"/>
                                        </p:tgtEl>
                                        <p:attrNameLst>
                                          <p:attrName>ppt_x</p:attrName>
                                        </p:attrNameLst>
                                      </p:cBhvr>
                                      <p:tavLst>
                                        <p:tav tm="0">
                                          <p:val>
                                            <p:strVal val="0-#ppt_w/2"/>
                                          </p:val>
                                        </p:tav>
                                        <p:tav tm="100000">
                                          <p:val>
                                            <p:strVal val="#ppt_x"/>
                                          </p:val>
                                        </p:tav>
                                      </p:tavLst>
                                    </p:anim>
                                    <p:anim calcmode="lin" valueType="num">
                                      <p:cBhvr additive="base">
                                        <p:cTn id="11" dur="500" fill="hold"/>
                                        <p:tgtEl>
                                          <p:spTgt spid="91151"/>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91152"/>
                                        </p:tgtEl>
                                        <p:attrNameLst>
                                          <p:attrName>style.visibility</p:attrName>
                                        </p:attrNameLst>
                                      </p:cBhvr>
                                      <p:to>
                                        <p:strVal val="visible"/>
                                      </p:to>
                                    </p:set>
                                    <p:anim calcmode="lin" valueType="num">
                                      <p:cBhvr additive="base">
                                        <p:cTn id="14" dur="500" fill="hold"/>
                                        <p:tgtEl>
                                          <p:spTgt spid="91152"/>
                                        </p:tgtEl>
                                        <p:attrNameLst>
                                          <p:attrName>ppt_x</p:attrName>
                                        </p:attrNameLst>
                                      </p:cBhvr>
                                      <p:tavLst>
                                        <p:tav tm="0">
                                          <p:val>
                                            <p:strVal val="0-#ppt_w/2"/>
                                          </p:val>
                                        </p:tav>
                                        <p:tav tm="100000">
                                          <p:val>
                                            <p:strVal val="#ppt_x"/>
                                          </p:val>
                                        </p:tav>
                                      </p:tavLst>
                                    </p:anim>
                                    <p:anim calcmode="lin" valueType="num">
                                      <p:cBhvr additive="base">
                                        <p:cTn id="15" dur="500" fill="hold"/>
                                        <p:tgtEl>
                                          <p:spTgt spid="9115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91147"/>
                                        </p:tgtEl>
                                        <p:attrNameLst>
                                          <p:attrName>style.visibility</p:attrName>
                                        </p:attrNameLst>
                                      </p:cBhvr>
                                      <p:to>
                                        <p:strVal val="visible"/>
                                      </p:to>
                                    </p:set>
                                    <p:anim calcmode="lin" valueType="num">
                                      <p:cBhvr additive="base">
                                        <p:cTn id="18" dur="500" fill="hold"/>
                                        <p:tgtEl>
                                          <p:spTgt spid="91147"/>
                                        </p:tgtEl>
                                        <p:attrNameLst>
                                          <p:attrName>ppt_x</p:attrName>
                                        </p:attrNameLst>
                                      </p:cBhvr>
                                      <p:tavLst>
                                        <p:tav tm="0">
                                          <p:val>
                                            <p:strVal val="0-#ppt_w/2"/>
                                          </p:val>
                                        </p:tav>
                                        <p:tav tm="100000">
                                          <p:val>
                                            <p:strVal val="#ppt_x"/>
                                          </p:val>
                                        </p:tav>
                                      </p:tavLst>
                                    </p:anim>
                                    <p:anim calcmode="lin" valueType="num">
                                      <p:cBhvr additive="base">
                                        <p:cTn id="19" dur="500" fill="hold"/>
                                        <p:tgtEl>
                                          <p:spTgt spid="9114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91153"/>
                                        </p:tgtEl>
                                        <p:attrNameLst>
                                          <p:attrName>style.visibility</p:attrName>
                                        </p:attrNameLst>
                                      </p:cBhvr>
                                      <p:to>
                                        <p:strVal val="visible"/>
                                      </p:to>
                                    </p:set>
                                    <p:anim calcmode="lin" valueType="num">
                                      <p:cBhvr additive="base">
                                        <p:cTn id="26" dur="500" fill="hold"/>
                                        <p:tgtEl>
                                          <p:spTgt spid="91153"/>
                                        </p:tgtEl>
                                        <p:attrNameLst>
                                          <p:attrName>ppt_x</p:attrName>
                                        </p:attrNameLst>
                                      </p:cBhvr>
                                      <p:tavLst>
                                        <p:tav tm="0">
                                          <p:val>
                                            <p:strVal val="0-#ppt_w/2"/>
                                          </p:val>
                                        </p:tav>
                                        <p:tav tm="100000">
                                          <p:val>
                                            <p:strVal val="#ppt_x"/>
                                          </p:val>
                                        </p:tav>
                                      </p:tavLst>
                                    </p:anim>
                                    <p:anim calcmode="lin" valueType="num">
                                      <p:cBhvr additive="base">
                                        <p:cTn id="27" dur="500" fill="hold"/>
                                        <p:tgtEl>
                                          <p:spTgt spid="911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a:extLst>
              <a:ext uri="{FF2B5EF4-FFF2-40B4-BE49-F238E27FC236}">
                <a16:creationId xmlns:a16="http://schemas.microsoft.com/office/drawing/2014/main" id="{074D02DC-1F93-4BC9-841E-72CD5CB1A704}"/>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7410" name="Group 6">
            <a:extLst>
              <a:ext uri="{FF2B5EF4-FFF2-40B4-BE49-F238E27FC236}">
                <a16:creationId xmlns:a16="http://schemas.microsoft.com/office/drawing/2014/main" id="{D6F5496A-FB53-495A-AEF6-EC234820BCDE}"/>
              </a:ext>
            </a:extLst>
          </p:cNvPr>
          <p:cNvGrpSpPr>
            <a:grpSpLocks/>
          </p:cNvGrpSpPr>
          <p:nvPr/>
        </p:nvGrpSpPr>
        <p:grpSpPr bwMode="auto">
          <a:xfrm>
            <a:off x="0" y="0"/>
            <a:ext cx="9144000" cy="976313"/>
            <a:chOff x="0" y="0"/>
            <a:chExt cx="5760" cy="615"/>
          </a:xfrm>
        </p:grpSpPr>
        <p:sp>
          <p:nvSpPr>
            <p:cNvPr id="17414" name="Text Box 7">
              <a:extLst>
                <a:ext uri="{FF2B5EF4-FFF2-40B4-BE49-F238E27FC236}">
                  <a16:creationId xmlns:a16="http://schemas.microsoft.com/office/drawing/2014/main" id="{845C5FD3-7AED-4A1F-97E2-3CD6E5EAF0D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7415" name="Text Box 8">
              <a:extLst>
                <a:ext uri="{FF2B5EF4-FFF2-40B4-BE49-F238E27FC236}">
                  <a16:creationId xmlns:a16="http://schemas.microsoft.com/office/drawing/2014/main" id="{1177FDEA-9B87-408D-82D6-A2B4384606F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7411" name="Text Box 9">
            <a:extLst>
              <a:ext uri="{FF2B5EF4-FFF2-40B4-BE49-F238E27FC236}">
                <a16:creationId xmlns:a16="http://schemas.microsoft.com/office/drawing/2014/main" id="{B6F3AADE-1E3A-4FE1-AC9A-D67180B5A55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E5E43F56-07FF-4E77-8CBB-92A89C4001B2}"/>
              </a:ext>
            </a:extLst>
          </p:cNvPr>
          <p:cNvSpPr>
            <a:spLocks noChangeArrowheads="1"/>
          </p:cNvSpPr>
          <p:nvPr/>
        </p:nvSpPr>
        <p:spPr bwMode="auto">
          <a:xfrm>
            <a:off x="533400" y="1752600"/>
            <a:ext cx="8001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solidFill>
                  <a:schemeClr val="accent6"/>
                </a:solidFill>
                <a:latin typeface="Verdana" panose="020B0604030504040204" pitchFamily="34" charset="0"/>
              </a:rPr>
              <a:t>For example, the NCAA pursued legal action to keep a car dealership from using the phrase “Markdown Madness” in their advertising during the 2018 NCAA men’s basketball tournament, suggesting the dealership was wrongfully exploiting its March Madness mark</a:t>
            </a:r>
          </a:p>
        </p:txBody>
      </p:sp>
      <p:pic>
        <p:nvPicPr>
          <p:cNvPr id="109570" name="Picture 2" descr="Image result for markdown madness">
            <a:extLst>
              <a:ext uri="{FF2B5EF4-FFF2-40B4-BE49-F238E27FC236}">
                <a16:creationId xmlns:a16="http://schemas.microsoft.com/office/drawing/2014/main" id="{681342BC-12EE-4327-9BA5-46B81076F8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4732" y="4375943"/>
            <a:ext cx="3439335" cy="1938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87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par>
                                <p:cTn id="8" presetID="9" presetClass="entr" presetSubtype="0" fill="hold" nodeType="withEffect">
                                  <p:stCondLst>
                                    <p:cond delay="0"/>
                                  </p:stCondLst>
                                  <p:childTnLst>
                                    <p:set>
                                      <p:cBhvr>
                                        <p:cTn id="9" dur="1" fill="hold">
                                          <p:stCondLst>
                                            <p:cond delay="0"/>
                                          </p:stCondLst>
                                        </p:cTn>
                                        <p:tgtEl>
                                          <p:spTgt spid="109570"/>
                                        </p:tgtEl>
                                        <p:attrNameLst>
                                          <p:attrName>style.visibility</p:attrName>
                                        </p:attrNameLst>
                                      </p:cBhvr>
                                      <p:to>
                                        <p:strVal val="visible"/>
                                      </p:to>
                                    </p:set>
                                    <p:animEffect transition="in" filter="dissolve">
                                      <p:cBhvr>
                                        <p:cTn id="10" dur="5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a:extLst>
              <a:ext uri="{FF2B5EF4-FFF2-40B4-BE49-F238E27FC236}">
                <a16:creationId xmlns:a16="http://schemas.microsoft.com/office/drawing/2014/main" id="{074D02DC-1F93-4BC9-841E-72CD5CB1A704}"/>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7410" name="Group 6">
            <a:extLst>
              <a:ext uri="{FF2B5EF4-FFF2-40B4-BE49-F238E27FC236}">
                <a16:creationId xmlns:a16="http://schemas.microsoft.com/office/drawing/2014/main" id="{D6F5496A-FB53-495A-AEF6-EC234820BCDE}"/>
              </a:ext>
            </a:extLst>
          </p:cNvPr>
          <p:cNvGrpSpPr>
            <a:grpSpLocks/>
          </p:cNvGrpSpPr>
          <p:nvPr/>
        </p:nvGrpSpPr>
        <p:grpSpPr bwMode="auto">
          <a:xfrm>
            <a:off x="0" y="0"/>
            <a:ext cx="9144000" cy="976313"/>
            <a:chOff x="0" y="0"/>
            <a:chExt cx="5760" cy="615"/>
          </a:xfrm>
        </p:grpSpPr>
        <p:sp>
          <p:nvSpPr>
            <p:cNvPr id="17414" name="Text Box 7">
              <a:extLst>
                <a:ext uri="{FF2B5EF4-FFF2-40B4-BE49-F238E27FC236}">
                  <a16:creationId xmlns:a16="http://schemas.microsoft.com/office/drawing/2014/main" id="{845C5FD3-7AED-4A1F-97E2-3CD6E5EAF0D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7415" name="Text Box 8">
              <a:extLst>
                <a:ext uri="{FF2B5EF4-FFF2-40B4-BE49-F238E27FC236}">
                  <a16:creationId xmlns:a16="http://schemas.microsoft.com/office/drawing/2014/main" id="{1177FDEA-9B87-408D-82D6-A2B4384606F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7411" name="Text Box 9">
            <a:extLst>
              <a:ext uri="{FF2B5EF4-FFF2-40B4-BE49-F238E27FC236}">
                <a16:creationId xmlns:a16="http://schemas.microsoft.com/office/drawing/2014/main" id="{B6F3AADE-1E3A-4FE1-AC9A-D67180B5A55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E5E43F56-07FF-4E77-8CBB-92A89C4001B2}"/>
              </a:ext>
            </a:extLst>
          </p:cNvPr>
          <p:cNvSpPr>
            <a:spLocks noChangeArrowheads="1"/>
          </p:cNvSpPr>
          <p:nvPr/>
        </p:nvSpPr>
        <p:spPr bwMode="auto">
          <a:xfrm>
            <a:off x="533400" y="1752600"/>
            <a:ext cx="8001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993300"/>
                </a:solidFill>
                <a:latin typeface="Verdana" panose="020B0604030504040204" pitchFamily="34" charset="0"/>
              </a:rPr>
              <a:t>Because Texas A&amp;M University trademarked the phrase “The Twelfth Man” in 1990, the school sued two NFL teams for using the popular phrase in their marketing, saying the lawsuit was “mean to protect its 12th Man trademark from infringement”</a:t>
            </a:r>
          </a:p>
        </p:txBody>
      </p:sp>
      <p:pic>
        <p:nvPicPr>
          <p:cNvPr id="2" name="Picture 1">
            <a:extLst>
              <a:ext uri="{FF2B5EF4-FFF2-40B4-BE49-F238E27FC236}">
                <a16:creationId xmlns:a16="http://schemas.microsoft.com/office/drawing/2014/main" id="{E26D5CA5-C9C8-4C47-8B3A-A3A7EB825E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84463" y="4267200"/>
            <a:ext cx="4003675"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5">
            <a:extLst>
              <a:ext uri="{FF2B5EF4-FFF2-40B4-BE49-F238E27FC236}">
                <a16:creationId xmlns:a16="http://schemas.microsoft.com/office/drawing/2014/main" id="{86AA3B12-BEB9-4FD4-9825-3281404B233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8434" name="Group 6">
            <a:extLst>
              <a:ext uri="{FF2B5EF4-FFF2-40B4-BE49-F238E27FC236}">
                <a16:creationId xmlns:a16="http://schemas.microsoft.com/office/drawing/2014/main" id="{6882ACB6-C51E-4D8A-8444-D2236E0EB1D2}"/>
              </a:ext>
            </a:extLst>
          </p:cNvPr>
          <p:cNvGrpSpPr>
            <a:grpSpLocks/>
          </p:cNvGrpSpPr>
          <p:nvPr/>
        </p:nvGrpSpPr>
        <p:grpSpPr bwMode="auto">
          <a:xfrm>
            <a:off x="0" y="0"/>
            <a:ext cx="9144000" cy="976313"/>
            <a:chOff x="0" y="0"/>
            <a:chExt cx="5760" cy="615"/>
          </a:xfrm>
        </p:grpSpPr>
        <p:sp>
          <p:nvSpPr>
            <p:cNvPr id="18439" name="Text Box 7">
              <a:extLst>
                <a:ext uri="{FF2B5EF4-FFF2-40B4-BE49-F238E27FC236}">
                  <a16:creationId xmlns:a16="http://schemas.microsoft.com/office/drawing/2014/main" id="{E1C22243-FCCE-4B33-AC40-5BE108FC70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8440" name="Text Box 8">
              <a:extLst>
                <a:ext uri="{FF2B5EF4-FFF2-40B4-BE49-F238E27FC236}">
                  <a16:creationId xmlns:a16="http://schemas.microsoft.com/office/drawing/2014/main" id="{95EFAF36-A6D4-4A8D-A476-793736DC84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8435" name="Text Box 9">
            <a:extLst>
              <a:ext uri="{FF2B5EF4-FFF2-40B4-BE49-F238E27FC236}">
                <a16:creationId xmlns:a16="http://schemas.microsoft.com/office/drawing/2014/main" id="{1CFD44B7-5418-4F95-AE66-C9433AED3D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F1ED7D45-7B81-4060-AA85-005918F1C35F}"/>
              </a:ext>
            </a:extLst>
          </p:cNvPr>
          <p:cNvSpPr>
            <a:spLocks noChangeArrowheads="1"/>
          </p:cNvSpPr>
          <p:nvPr/>
        </p:nvSpPr>
        <p:spPr bwMode="auto">
          <a:xfrm>
            <a:off x="533400" y="1752600"/>
            <a:ext cx="8001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chemeClr val="accent2"/>
                </a:solidFill>
                <a:latin typeface="Verdana" panose="020B0604030504040204" pitchFamily="34" charset="0"/>
              </a:rPr>
              <a:t>In 2016, the Aggies reached agreements with the Indianapolis Colts and Seattle Seahawks that required both teams to remove the “12th Man” phrase from their stadium’s “Ring of Honor”</a:t>
            </a:r>
          </a:p>
        </p:txBody>
      </p:sp>
      <p:pic>
        <p:nvPicPr>
          <p:cNvPr id="3" name="Picture 2">
            <a:extLst>
              <a:ext uri="{FF2B5EF4-FFF2-40B4-BE49-F238E27FC236}">
                <a16:creationId xmlns:a16="http://schemas.microsoft.com/office/drawing/2014/main" id="{63768EDB-F3D6-4246-A154-9603D8E2F71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05200"/>
            <a:ext cx="22288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7097985F-1A73-4CCC-953C-1B7B57E26C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657600"/>
            <a:ext cx="4953000"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5">
            <a:extLst>
              <a:ext uri="{FF2B5EF4-FFF2-40B4-BE49-F238E27FC236}">
                <a16:creationId xmlns:a16="http://schemas.microsoft.com/office/drawing/2014/main" id="{EBEE1D02-5A60-4958-8358-97A73DE80C3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21506" name="Group 6">
            <a:extLst>
              <a:ext uri="{FF2B5EF4-FFF2-40B4-BE49-F238E27FC236}">
                <a16:creationId xmlns:a16="http://schemas.microsoft.com/office/drawing/2014/main" id="{F65B2AF0-F7FA-4D17-A19A-73C807E8AD61}"/>
              </a:ext>
            </a:extLst>
          </p:cNvPr>
          <p:cNvGrpSpPr>
            <a:grpSpLocks/>
          </p:cNvGrpSpPr>
          <p:nvPr/>
        </p:nvGrpSpPr>
        <p:grpSpPr bwMode="auto">
          <a:xfrm>
            <a:off x="0" y="0"/>
            <a:ext cx="9144000" cy="976313"/>
            <a:chOff x="0" y="0"/>
            <a:chExt cx="5760" cy="615"/>
          </a:xfrm>
        </p:grpSpPr>
        <p:sp>
          <p:nvSpPr>
            <p:cNvPr id="21514" name="Text Box 7">
              <a:extLst>
                <a:ext uri="{FF2B5EF4-FFF2-40B4-BE49-F238E27FC236}">
                  <a16:creationId xmlns:a16="http://schemas.microsoft.com/office/drawing/2014/main" id="{935B1FC6-ADA2-4361-A19B-2BDC3241A5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1515" name="Text Box 8">
              <a:extLst>
                <a:ext uri="{FF2B5EF4-FFF2-40B4-BE49-F238E27FC236}">
                  <a16:creationId xmlns:a16="http://schemas.microsoft.com/office/drawing/2014/main" id="{9DD356DC-BE78-46A9-993F-690B44BE0C3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1507" name="Text Box 9">
            <a:extLst>
              <a:ext uri="{FF2B5EF4-FFF2-40B4-BE49-F238E27FC236}">
                <a16:creationId xmlns:a16="http://schemas.microsoft.com/office/drawing/2014/main" id="{39AE95EC-E439-4BC7-83EA-3BEB978F495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9271" name="Text Box 7">
            <a:extLst>
              <a:ext uri="{FF2B5EF4-FFF2-40B4-BE49-F238E27FC236}">
                <a16:creationId xmlns:a16="http://schemas.microsoft.com/office/drawing/2014/main" id="{7A7F44B9-5811-4B4A-BE29-3E9AFA6D8E92}"/>
              </a:ext>
            </a:extLst>
          </p:cNvPr>
          <p:cNvSpPr txBox="1">
            <a:spLocks noChangeArrowheads="1"/>
          </p:cNvSpPr>
          <p:nvPr/>
        </p:nvSpPr>
        <p:spPr bwMode="auto">
          <a:xfrm>
            <a:off x="685800" y="1905000"/>
            <a:ext cx="746760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a:latin typeface="Verdana" charset="0"/>
                <a:ea typeface="ＭＳ Ｐゴシック" charset="0"/>
                <a:cs typeface="Times New Roman" charset="0"/>
              </a:rPr>
              <a:t>According to the Sports Business Journal, the NHL expansion franchise in Las Vegas has struggled to finalize a name for the franchise, suggesting many of the possible team names have already been trademarked.</a:t>
            </a:r>
          </a:p>
        </p:txBody>
      </p:sp>
      <p:pic>
        <p:nvPicPr>
          <p:cNvPr id="21509" name="Picture 9" descr="I:\temp\1.png">
            <a:extLst>
              <a:ext uri="{FF2B5EF4-FFF2-40B4-BE49-F238E27FC236}">
                <a16:creationId xmlns:a16="http://schemas.microsoft.com/office/drawing/2014/main" id="{FFD3A4AB-9594-4D80-A986-96F22436DB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114800"/>
            <a:ext cx="16002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0" descr="I:\temp\11.jpg">
            <a:extLst>
              <a:ext uri="{FF2B5EF4-FFF2-40B4-BE49-F238E27FC236}">
                <a16:creationId xmlns:a16="http://schemas.microsoft.com/office/drawing/2014/main" id="{7CB15AFB-4CC4-4D69-9538-C169F3424A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884" t="49800" r="31035"/>
          <a:stretch>
            <a:fillRect/>
          </a:stretch>
        </p:blipFill>
        <p:spPr bwMode="auto">
          <a:xfrm>
            <a:off x="4267200" y="4114800"/>
            <a:ext cx="12954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1" descr="I:\temp\111.jpg">
            <a:extLst>
              <a:ext uri="{FF2B5EF4-FFF2-40B4-BE49-F238E27FC236}">
                <a16:creationId xmlns:a16="http://schemas.microsoft.com/office/drawing/2014/main" id="{C14C6223-437E-4F04-B9AF-B08FB89630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4876800"/>
            <a:ext cx="16764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2" descr="I:\temp\1111.jpg">
            <a:extLst>
              <a:ext uri="{FF2B5EF4-FFF2-40B4-BE49-F238E27FC236}">
                <a16:creationId xmlns:a16="http://schemas.microsoft.com/office/drawing/2014/main" id="{66BDB64F-73AF-4BBC-84E4-06F2CB6C3A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3810000"/>
            <a:ext cx="1265238"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13" descr="I:\temp\11111.png">
            <a:extLst>
              <a:ext uri="{FF2B5EF4-FFF2-40B4-BE49-F238E27FC236}">
                <a16:creationId xmlns:a16="http://schemas.microsoft.com/office/drawing/2014/main" id="{9E388D03-413B-44A5-8912-0F8C9F9D97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3423" t="3064" r="16237" b="31226"/>
          <a:stretch>
            <a:fillRect/>
          </a:stretch>
        </p:blipFill>
        <p:spPr bwMode="auto">
          <a:xfrm>
            <a:off x="5638800" y="4953000"/>
            <a:ext cx="14478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5">
            <a:extLst>
              <a:ext uri="{FF2B5EF4-FFF2-40B4-BE49-F238E27FC236}">
                <a16:creationId xmlns:a16="http://schemas.microsoft.com/office/drawing/2014/main" id="{EBEE1D02-5A60-4958-8358-97A73DE80C3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21506" name="Group 6">
            <a:extLst>
              <a:ext uri="{FF2B5EF4-FFF2-40B4-BE49-F238E27FC236}">
                <a16:creationId xmlns:a16="http://schemas.microsoft.com/office/drawing/2014/main" id="{F65B2AF0-F7FA-4D17-A19A-73C807E8AD61}"/>
              </a:ext>
            </a:extLst>
          </p:cNvPr>
          <p:cNvGrpSpPr>
            <a:grpSpLocks/>
          </p:cNvGrpSpPr>
          <p:nvPr/>
        </p:nvGrpSpPr>
        <p:grpSpPr bwMode="auto">
          <a:xfrm>
            <a:off x="0" y="0"/>
            <a:ext cx="9144000" cy="976313"/>
            <a:chOff x="0" y="0"/>
            <a:chExt cx="5760" cy="615"/>
          </a:xfrm>
        </p:grpSpPr>
        <p:sp>
          <p:nvSpPr>
            <p:cNvPr id="21514" name="Text Box 7">
              <a:extLst>
                <a:ext uri="{FF2B5EF4-FFF2-40B4-BE49-F238E27FC236}">
                  <a16:creationId xmlns:a16="http://schemas.microsoft.com/office/drawing/2014/main" id="{935B1FC6-ADA2-4361-A19B-2BDC3241A5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1515" name="Text Box 8">
              <a:extLst>
                <a:ext uri="{FF2B5EF4-FFF2-40B4-BE49-F238E27FC236}">
                  <a16:creationId xmlns:a16="http://schemas.microsoft.com/office/drawing/2014/main" id="{9DD356DC-BE78-46A9-993F-690B44BE0C3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1507" name="Text Box 9">
            <a:extLst>
              <a:ext uri="{FF2B5EF4-FFF2-40B4-BE49-F238E27FC236}">
                <a16:creationId xmlns:a16="http://schemas.microsoft.com/office/drawing/2014/main" id="{39AE95EC-E439-4BC7-83EA-3BEB978F495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9271" name="Text Box 7">
            <a:extLst>
              <a:ext uri="{FF2B5EF4-FFF2-40B4-BE49-F238E27FC236}">
                <a16:creationId xmlns:a16="http://schemas.microsoft.com/office/drawing/2014/main" id="{7A7F44B9-5811-4B4A-BE29-3E9AFA6D8E92}"/>
              </a:ext>
            </a:extLst>
          </p:cNvPr>
          <p:cNvSpPr txBox="1">
            <a:spLocks noChangeArrowheads="1"/>
          </p:cNvSpPr>
          <p:nvPr/>
        </p:nvSpPr>
        <p:spPr bwMode="auto">
          <a:xfrm>
            <a:off x="457200" y="2173071"/>
            <a:ext cx="5486400" cy="332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000" dirty="0">
                <a:solidFill>
                  <a:srgbClr val="C00000"/>
                </a:solidFill>
                <a:latin typeface="Verdana" charset="0"/>
                <a:ea typeface="ＭＳ Ｐゴシック" charset="0"/>
                <a:cs typeface="Times New Roman" charset="0"/>
              </a:rPr>
              <a:t>When asked by ESPN in a live interview immediately after being selected #1 overall by the New Orleans Pelicans in the 2019 NBA Draft if he had a message for New Orleans, Zion Williamson simply said, “Let's Dance”</a:t>
            </a:r>
          </a:p>
          <a:p>
            <a:pPr>
              <a:spcBef>
                <a:spcPct val="50000"/>
              </a:spcBef>
              <a:defRPr/>
            </a:pPr>
            <a:r>
              <a:rPr lang="en-US" sz="2000" dirty="0">
                <a:solidFill>
                  <a:srgbClr val="C00000"/>
                </a:solidFill>
                <a:latin typeface="Verdana" charset="0"/>
                <a:ea typeface="ＭＳ Ｐゴシック" charset="0"/>
                <a:cs typeface="Times New Roman" charset="0"/>
              </a:rPr>
              <a:t>Within 24 hours, both the Pelicans and Williamson had applied for a trademark to the phrase, with the Pelicans eventually withdrawing their application </a:t>
            </a:r>
          </a:p>
        </p:txBody>
      </p:sp>
      <p:pic>
        <p:nvPicPr>
          <p:cNvPr id="2" name="Picture 1">
            <a:extLst>
              <a:ext uri="{FF2B5EF4-FFF2-40B4-BE49-F238E27FC236}">
                <a16:creationId xmlns:a16="http://schemas.microsoft.com/office/drawing/2014/main" id="{DF34672B-DAD7-8841-971D-F28312E52DF0}"/>
              </a:ext>
            </a:extLst>
          </p:cNvPr>
          <p:cNvPicPr>
            <a:picLocks noChangeAspect="1"/>
          </p:cNvPicPr>
          <p:nvPr/>
        </p:nvPicPr>
        <p:blipFill>
          <a:blip r:embed="rId2"/>
          <a:stretch>
            <a:fillRect/>
          </a:stretch>
        </p:blipFill>
        <p:spPr>
          <a:xfrm>
            <a:off x="6400800" y="1761173"/>
            <a:ext cx="2077982" cy="4498632"/>
          </a:xfrm>
          <a:prstGeom prst="rect">
            <a:avLst/>
          </a:prstGeom>
        </p:spPr>
      </p:pic>
    </p:spTree>
    <p:extLst>
      <p:ext uri="{BB962C8B-B14F-4D97-AF65-F5344CB8AC3E}">
        <p14:creationId xmlns:p14="http://schemas.microsoft.com/office/powerpoint/2010/main" val="3848126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a:extLst>
              <a:ext uri="{FF2B5EF4-FFF2-40B4-BE49-F238E27FC236}">
                <a16:creationId xmlns:a16="http://schemas.microsoft.com/office/drawing/2014/main" id="{319B37C1-2326-423D-AEC4-E1FB14896892}"/>
              </a:ext>
            </a:extLst>
          </p:cNvPr>
          <p:cNvSpPr>
            <a:spLocks noChangeArrowheads="1"/>
          </p:cNvSpPr>
          <p:nvPr/>
        </p:nvSpPr>
        <p:spPr bwMode="auto">
          <a:xfrm>
            <a:off x="1066800" y="1570038"/>
            <a:ext cx="6858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Organizations will go to great lengths to protect the brand</a:t>
            </a:r>
          </a:p>
        </p:txBody>
      </p:sp>
      <p:sp>
        <p:nvSpPr>
          <p:cNvPr id="22530" name="Line 4">
            <a:extLst>
              <a:ext uri="{FF2B5EF4-FFF2-40B4-BE49-F238E27FC236}">
                <a16:creationId xmlns:a16="http://schemas.microsoft.com/office/drawing/2014/main" id="{12EB23A3-F1C5-449F-A4D9-FEFC6760D00B}"/>
              </a:ext>
            </a:extLst>
          </p:cNvPr>
          <p:cNvSpPr>
            <a:spLocks noChangeShapeType="1"/>
          </p:cNvSpPr>
          <p:nvPr/>
        </p:nvSpPr>
        <p:spPr bwMode="auto">
          <a:xfrm>
            <a:off x="685800" y="2590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1" name="Rectangle 5">
            <a:extLst>
              <a:ext uri="{FF2B5EF4-FFF2-40B4-BE49-F238E27FC236}">
                <a16:creationId xmlns:a16="http://schemas.microsoft.com/office/drawing/2014/main" id="{0B5AEFCA-923C-4280-A695-7D88CDA24A2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22532" name="Group 6">
            <a:extLst>
              <a:ext uri="{FF2B5EF4-FFF2-40B4-BE49-F238E27FC236}">
                <a16:creationId xmlns:a16="http://schemas.microsoft.com/office/drawing/2014/main" id="{7E690442-13AF-4CD4-BB18-34D3DAEFAB8A}"/>
              </a:ext>
            </a:extLst>
          </p:cNvPr>
          <p:cNvGrpSpPr>
            <a:grpSpLocks/>
          </p:cNvGrpSpPr>
          <p:nvPr/>
        </p:nvGrpSpPr>
        <p:grpSpPr bwMode="auto">
          <a:xfrm>
            <a:off x="0" y="0"/>
            <a:ext cx="9144000" cy="976313"/>
            <a:chOff x="0" y="0"/>
            <a:chExt cx="5760" cy="615"/>
          </a:xfrm>
        </p:grpSpPr>
        <p:sp>
          <p:nvSpPr>
            <p:cNvPr id="22536" name="Text Box 7">
              <a:extLst>
                <a:ext uri="{FF2B5EF4-FFF2-40B4-BE49-F238E27FC236}">
                  <a16:creationId xmlns:a16="http://schemas.microsoft.com/office/drawing/2014/main" id="{8E02973D-C1D5-455A-99A1-BBE71793507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2537" name="Text Box 8">
              <a:extLst>
                <a:ext uri="{FF2B5EF4-FFF2-40B4-BE49-F238E27FC236}">
                  <a16:creationId xmlns:a16="http://schemas.microsoft.com/office/drawing/2014/main" id="{BEA5DA8D-522B-4C2E-99E7-88D8E46C21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2533" name="Text Box 9">
            <a:extLst>
              <a:ext uri="{FF2B5EF4-FFF2-40B4-BE49-F238E27FC236}">
                <a16:creationId xmlns:a16="http://schemas.microsoft.com/office/drawing/2014/main" id="{34EBB196-C0AE-4DF2-8757-474658936FA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B39551B1-B6CD-4F9E-8571-7F92D2A5BA95}"/>
              </a:ext>
            </a:extLst>
          </p:cNvPr>
          <p:cNvSpPr>
            <a:spLocks noChangeArrowheads="1"/>
          </p:cNvSpPr>
          <p:nvPr/>
        </p:nvSpPr>
        <p:spPr bwMode="auto">
          <a:xfrm>
            <a:off x="609600" y="2819400"/>
            <a:ext cx="8001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According to Michael Napolitano, Licensing Director for Major League Baseball, Major League Baseball spends millions of dollars per year on trademark protection.</a:t>
            </a:r>
          </a:p>
        </p:txBody>
      </p:sp>
      <p:pic>
        <p:nvPicPr>
          <p:cNvPr id="157708" name="Picture 12" descr="mlb-logo">
            <a:extLst>
              <a:ext uri="{FF2B5EF4-FFF2-40B4-BE49-F238E27FC236}">
                <a16:creationId xmlns:a16="http://schemas.microsoft.com/office/drawing/2014/main" id="{204B63A0-0070-4A4A-B92E-209810F4BE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4876800"/>
            <a:ext cx="2667000"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7706"/>
                                        </p:tgtEl>
                                        <p:attrNameLst>
                                          <p:attrName>style.visibility</p:attrName>
                                        </p:attrNameLst>
                                      </p:cBhvr>
                                      <p:to>
                                        <p:strVal val="visible"/>
                                      </p:to>
                                    </p:set>
                                    <p:animEffect transition="in" filter="checkerboard(across)">
                                      <p:cBhvr>
                                        <p:cTn id="7" dur="500"/>
                                        <p:tgtEl>
                                          <p:spTgt spid="157706"/>
                                        </p:tgtEl>
                                      </p:cBhvr>
                                    </p:animEffect>
                                  </p:childTnLst>
                                </p:cTn>
                              </p:par>
                              <p:par>
                                <p:cTn id="8" presetID="9" presetClass="entr" presetSubtype="0" fill="hold" nodeType="withEffect">
                                  <p:stCondLst>
                                    <p:cond delay="0"/>
                                  </p:stCondLst>
                                  <p:childTnLst>
                                    <p:set>
                                      <p:cBhvr>
                                        <p:cTn id="9" dur="1" fill="hold">
                                          <p:stCondLst>
                                            <p:cond delay="0"/>
                                          </p:stCondLst>
                                        </p:cTn>
                                        <p:tgtEl>
                                          <p:spTgt spid="157708"/>
                                        </p:tgtEl>
                                        <p:attrNameLst>
                                          <p:attrName>style.visibility</p:attrName>
                                        </p:attrNameLst>
                                      </p:cBhvr>
                                      <p:to>
                                        <p:strVal val="visible"/>
                                      </p:to>
                                    </p:set>
                                    <p:animEffect transition="in" filter="dissolve">
                                      <p:cBhvr>
                                        <p:cTn id="10" dur="500"/>
                                        <p:tgtEl>
                                          <p:spTgt spid="157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F944B6EE-5ECE-4DDB-8FC3-F002C32A3272}"/>
              </a:ext>
            </a:extLst>
          </p:cNvPr>
          <p:cNvSpPr>
            <a:spLocks noChangeArrowheads="1"/>
          </p:cNvSpPr>
          <p:nvPr/>
        </p:nvSpPr>
        <p:spPr bwMode="auto">
          <a:xfrm>
            <a:off x="3352800" y="914400"/>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sp>
        <p:nvSpPr>
          <p:cNvPr id="44035" name="Rectangle 3">
            <a:extLst>
              <a:ext uri="{FF2B5EF4-FFF2-40B4-BE49-F238E27FC236}">
                <a16:creationId xmlns:a16="http://schemas.microsoft.com/office/drawing/2014/main" id="{F348EC96-637B-49AF-A618-2F7D2C8763D3}"/>
              </a:ext>
            </a:extLst>
          </p:cNvPr>
          <p:cNvSpPr>
            <a:spLocks noChangeArrowheads="1"/>
          </p:cNvSpPr>
          <p:nvPr/>
        </p:nvSpPr>
        <p:spPr bwMode="auto">
          <a:xfrm>
            <a:off x="304800" y="1752600"/>
            <a:ext cx="8686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a:solidFill>
                  <a:srgbClr val="008000"/>
                </a:solidFill>
                <a:latin typeface="Verdana" panose="020B0604030504040204" pitchFamily="34" charset="0"/>
              </a:rPr>
              <a:t>According to the </a:t>
            </a:r>
            <a:r>
              <a:rPr lang="en-US" altLang="en-US" i="1">
                <a:solidFill>
                  <a:srgbClr val="008000"/>
                </a:solidFill>
                <a:latin typeface="Verdana" panose="020B0604030504040204" pitchFamily="34" charset="0"/>
              </a:rPr>
              <a:t>Oregonian</a:t>
            </a:r>
            <a:r>
              <a:rPr lang="en-US" altLang="en-US">
                <a:solidFill>
                  <a:srgbClr val="008000"/>
                </a:solidFill>
                <a:latin typeface="Verdana" panose="020B0604030504040204" pitchFamily="34" charset="0"/>
              </a:rPr>
              <a:t>:  </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Adidas is well known for aggressively guarding the logo it's used for more than 55 years. It has pursued at least 325 infringement matters in the United States, including 35 lawsuits and 45 settlement agreements, according to court records.</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 </a:t>
            </a:r>
            <a:endParaRPr lang="en-US" altLang="en-US">
              <a:solidFill>
                <a:srgbClr val="008000"/>
              </a:solidFill>
              <a:latin typeface="Verdana" panose="020B0604030504040204" pitchFamily="34" charset="0"/>
            </a:endParaRPr>
          </a:p>
        </p:txBody>
      </p:sp>
      <p:grpSp>
        <p:nvGrpSpPr>
          <p:cNvPr id="23555" name="Group 9">
            <a:extLst>
              <a:ext uri="{FF2B5EF4-FFF2-40B4-BE49-F238E27FC236}">
                <a16:creationId xmlns:a16="http://schemas.microsoft.com/office/drawing/2014/main" id="{3E4D8645-B0B0-46EA-BFEA-D0C90F195D7A}"/>
              </a:ext>
            </a:extLst>
          </p:cNvPr>
          <p:cNvGrpSpPr>
            <a:grpSpLocks/>
          </p:cNvGrpSpPr>
          <p:nvPr/>
        </p:nvGrpSpPr>
        <p:grpSpPr bwMode="auto">
          <a:xfrm>
            <a:off x="0" y="0"/>
            <a:ext cx="9144000" cy="976313"/>
            <a:chOff x="0" y="0"/>
            <a:chExt cx="5760" cy="615"/>
          </a:xfrm>
        </p:grpSpPr>
        <p:sp>
          <p:nvSpPr>
            <p:cNvPr id="23558" name="Text Box 10">
              <a:extLst>
                <a:ext uri="{FF2B5EF4-FFF2-40B4-BE49-F238E27FC236}">
                  <a16:creationId xmlns:a16="http://schemas.microsoft.com/office/drawing/2014/main" id="{F4567B2E-7DC7-4D73-8047-D38FCA6E69F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3559" name="Text Box 11">
              <a:extLst>
                <a:ext uri="{FF2B5EF4-FFF2-40B4-BE49-F238E27FC236}">
                  <a16:creationId xmlns:a16="http://schemas.microsoft.com/office/drawing/2014/main" id="{50DE159F-7235-42A8-9536-90ED69805D7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3556" name="Text Box 12">
            <a:extLst>
              <a:ext uri="{FF2B5EF4-FFF2-40B4-BE49-F238E27FC236}">
                <a16:creationId xmlns:a16="http://schemas.microsoft.com/office/drawing/2014/main" id="{9A49E01F-7566-4C17-9E17-97E5BA073B8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3557" name="Picture 9" descr="I:\temp\adi.png">
            <a:extLst>
              <a:ext uri="{FF2B5EF4-FFF2-40B4-BE49-F238E27FC236}">
                <a16:creationId xmlns:a16="http://schemas.microsoft.com/office/drawing/2014/main" id="{B0FE3F7E-A203-4992-9E91-1ABEB44368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038600"/>
            <a:ext cx="3143250"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6">
            <a:extLst>
              <a:ext uri="{FF2B5EF4-FFF2-40B4-BE49-F238E27FC236}">
                <a16:creationId xmlns:a16="http://schemas.microsoft.com/office/drawing/2014/main" id="{B14F0B25-2EBA-4D1C-8C37-9F0A3A564D8F}"/>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40967" name="Rectangle 7">
            <a:extLst>
              <a:ext uri="{FF2B5EF4-FFF2-40B4-BE49-F238E27FC236}">
                <a16:creationId xmlns:a16="http://schemas.microsoft.com/office/drawing/2014/main" id="{B101F4E0-81C1-406B-8A88-E1999F9FFD4D}"/>
              </a:ext>
            </a:extLst>
          </p:cNvPr>
          <p:cNvSpPr>
            <a:spLocks noChangeArrowheads="1"/>
          </p:cNvSpPr>
          <p:nvPr/>
        </p:nvSpPr>
        <p:spPr bwMode="auto">
          <a:xfrm>
            <a:off x="381000" y="1981200"/>
            <a:ext cx="42672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a:solidFill>
                  <a:srgbClr val="008000"/>
                </a:solidFill>
                <a:latin typeface="Verdana" panose="020B0604030504040204" pitchFamily="34" charset="0"/>
              </a:rPr>
              <a:t>Branding describes a company</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s or event</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s efforts to develop a personality and make its products or services different from the competition</a:t>
            </a:r>
          </a:p>
          <a:p>
            <a:pPr eaLnBrk="1" hangingPunct="1">
              <a:buFont typeface="Wingdings" panose="05000000000000000000" pitchFamily="2" charset="2"/>
              <a:buNone/>
            </a:pPr>
            <a:r>
              <a:rPr lang="en-US" altLang="en-US" i="1">
                <a:latin typeface="Verdana" panose="020B0604030504040204" pitchFamily="34" charset="0"/>
              </a:rPr>
              <a:t> </a:t>
            </a:r>
          </a:p>
          <a:p>
            <a:pPr eaLnBrk="1" hangingPunct="1">
              <a:buFont typeface="Wingdings" panose="05000000000000000000" pitchFamily="2" charset="2"/>
              <a:buNone/>
            </a:pPr>
            <a:r>
              <a:rPr lang="en-US" altLang="en-US" i="1">
                <a:solidFill>
                  <a:srgbClr val="000099"/>
                </a:solidFill>
                <a:latin typeface="Verdana" panose="020B0604030504040204" pitchFamily="34" charset="0"/>
              </a:rPr>
              <a:t>Events are often branded to aide in marketing efforts</a:t>
            </a:r>
          </a:p>
        </p:txBody>
      </p:sp>
      <p:sp>
        <p:nvSpPr>
          <p:cNvPr id="40968" name="Line 8">
            <a:extLst>
              <a:ext uri="{FF2B5EF4-FFF2-40B4-BE49-F238E27FC236}">
                <a16:creationId xmlns:a16="http://schemas.microsoft.com/office/drawing/2014/main" id="{43B55215-32FE-4FB1-B0C4-77EC71E61DA5}"/>
              </a:ext>
            </a:extLst>
          </p:cNvPr>
          <p:cNvSpPr>
            <a:spLocks noChangeShapeType="1"/>
          </p:cNvSpPr>
          <p:nvPr/>
        </p:nvSpPr>
        <p:spPr bwMode="auto">
          <a:xfrm>
            <a:off x="4572000" y="1752600"/>
            <a:ext cx="0" cy="4572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148" name="Group 9">
            <a:extLst>
              <a:ext uri="{FF2B5EF4-FFF2-40B4-BE49-F238E27FC236}">
                <a16:creationId xmlns:a16="http://schemas.microsoft.com/office/drawing/2014/main" id="{BB0CAF47-3DC4-499E-BBC4-2ADCB8EACCFE}"/>
              </a:ext>
            </a:extLst>
          </p:cNvPr>
          <p:cNvGrpSpPr>
            <a:grpSpLocks/>
          </p:cNvGrpSpPr>
          <p:nvPr/>
        </p:nvGrpSpPr>
        <p:grpSpPr bwMode="auto">
          <a:xfrm>
            <a:off x="0" y="0"/>
            <a:ext cx="9144000" cy="976313"/>
            <a:chOff x="0" y="0"/>
            <a:chExt cx="5760" cy="615"/>
          </a:xfrm>
        </p:grpSpPr>
        <p:sp>
          <p:nvSpPr>
            <p:cNvPr id="6151" name="Text Box 10">
              <a:extLst>
                <a:ext uri="{FF2B5EF4-FFF2-40B4-BE49-F238E27FC236}">
                  <a16:creationId xmlns:a16="http://schemas.microsoft.com/office/drawing/2014/main" id="{773E29C2-AF7B-48EB-8166-C7ADB544542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152" name="Text Box 11">
              <a:extLst>
                <a:ext uri="{FF2B5EF4-FFF2-40B4-BE49-F238E27FC236}">
                  <a16:creationId xmlns:a16="http://schemas.microsoft.com/office/drawing/2014/main" id="{890BBF95-4A33-4DF0-AE0C-D473CE72E4E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0972" name="Rectangle 12">
            <a:extLst>
              <a:ext uri="{FF2B5EF4-FFF2-40B4-BE49-F238E27FC236}">
                <a16:creationId xmlns:a16="http://schemas.microsoft.com/office/drawing/2014/main" id="{3F0E1EC2-C47B-4EA7-B628-C4803DA2BEEF}"/>
              </a:ext>
            </a:extLst>
          </p:cNvPr>
          <p:cNvSpPr>
            <a:spLocks noChangeArrowheads="1"/>
          </p:cNvSpPr>
          <p:nvPr/>
        </p:nvSpPr>
        <p:spPr bwMode="auto">
          <a:xfrm>
            <a:off x="5029200" y="2133600"/>
            <a:ext cx="3810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Branding:</a:t>
            </a:r>
          </a:p>
          <a:p>
            <a:pPr eaLnBrk="1" hangingPunct="1"/>
            <a:endParaRPr lang="en-US" altLang="en-US" b="1">
              <a:solidFill>
                <a:srgbClr val="000099"/>
              </a:solidFill>
              <a:latin typeface="Verdana" panose="020B0604030504040204" pitchFamily="34" charset="0"/>
            </a:endParaRPr>
          </a:p>
          <a:p>
            <a:pPr eaLnBrk="1" hangingPunct="1"/>
            <a:r>
              <a:rPr lang="en-US" altLang="en-US">
                <a:latin typeface="Verdana" panose="020B0604030504040204" pitchFamily="34" charset="0"/>
              </a:rPr>
              <a:t>The use of a name, design, symbol, or a combination of those elements that a sports organization uses to help differentiate its products from the competition </a:t>
            </a:r>
          </a:p>
        </p:txBody>
      </p:sp>
      <p:sp>
        <p:nvSpPr>
          <p:cNvPr id="6150" name="Text Box 13">
            <a:extLst>
              <a:ext uri="{FF2B5EF4-FFF2-40B4-BE49-F238E27FC236}">
                <a16:creationId xmlns:a16="http://schemas.microsoft.com/office/drawing/2014/main" id="{1403E82E-FEEF-4FFE-908B-F373EB83D3F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972"/>
                                        </p:tgtEl>
                                        <p:attrNameLst>
                                          <p:attrName>style.visibility</p:attrName>
                                        </p:attrNameLst>
                                      </p:cBhvr>
                                      <p:to>
                                        <p:strVal val="visible"/>
                                      </p:to>
                                    </p:set>
                                    <p:anim calcmode="lin" valueType="num">
                                      <p:cBhvr additive="base">
                                        <p:cTn id="7" dur="500" fill="hold"/>
                                        <p:tgtEl>
                                          <p:spTgt spid="40972"/>
                                        </p:tgtEl>
                                        <p:attrNameLst>
                                          <p:attrName>ppt_x</p:attrName>
                                        </p:attrNameLst>
                                      </p:cBhvr>
                                      <p:tavLst>
                                        <p:tav tm="0">
                                          <p:val>
                                            <p:strVal val="1+#ppt_w/2"/>
                                          </p:val>
                                        </p:tav>
                                        <p:tav tm="100000">
                                          <p:val>
                                            <p:strVal val="#ppt_x"/>
                                          </p:val>
                                        </p:tav>
                                      </p:tavLst>
                                    </p:anim>
                                    <p:anim calcmode="lin" valueType="num">
                                      <p:cBhvr additive="base">
                                        <p:cTn id="8" dur="500" fill="hold"/>
                                        <p:tgtEl>
                                          <p:spTgt spid="4097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40968"/>
                                        </p:tgtEl>
                                        <p:attrNameLst>
                                          <p:attrName>style.visibility</p:attrName>
                                        </p:attrNameLst>
                                      </p:cBhvr>
                                      <p:to>
                                        <p:strVal val="visible"/>
                                      </p:to>
                                    </p:set>
                                    <p:animEffect transition="in" filter="dissolve">
                                      <p:cBhvr>
                                        <p:cTn id="11" dur="500"/>
                                        <p:tgtEl>
                                          <p:spTgt spid="40968"/>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40967">
                                            <p:txEl>
                                              <p:pRg st="0" end="0"/>
                                            </p:txEl>
                                          </p:spTgt>
                                        </p:tgtEl>
                                        <p:attrNameLst>
                                          <p:attrName>style.visibility</p:attrName>
                                        </p:attrNameLst>
                                      </p:cBhvr>
                                      <p:to>
                                        <p:strVal val="visible"/>
                                      </p:to>
                                    </p:set>
                                    <p:anim calcmode="lin" valueType="num">
                                      <p:cBhvr additive="base">
                                        <p:cTn id="15" dur="500" fill="hold"/>
                                        <p:tgtEl>
                                          <p:spTgt spid="40967">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0967">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0967">
                                            <p:txEl>
                                              <p:pRg st="1" end="1"/>
                                            </p:txEl>
                                          </p:spTgt>
                                        </p:tgtEl>
                                        <p:attrNameLst>
                                          <p:attrName>style.visibility</p:attrName>
                                        </p:attrNameLst>
                                      </p:cBhvr>
                                      <p:to>
                                        <p:strVal val="visible"/>
                                      </p:to>
                                    </p:set>
                                    <p:anim calcmode="lin" valueType="num">
                                      <p:cBhvr additive="base">
                                        <p:cTn id="19" dur="500" fill="hold"/>
                                        <p:tgtEl>
                                          <p:spTgt spid="4096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67">
                                            <p:txEl>
                                              <p:pRg st="1" end="1"/>
                                            </p:txEl>
                                          </p:spTgt>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2" presetClass="entr" presetSubtype="8" fill="hold" nodeType="afterEffect">
                                  <p:stCondLst>
                                    <p:cond delay="0"/>
                                  </p:stCondLst>
                                  <p:childTnLst>
                                    <p:set>
                                      <p:cBhvr>
                                        <p:cTn id="23" dur="1" fill="hold">
                                          <p:stCondLst>
                                            <p:cond delay="0"/>
                                          </p:stCondLst>
                                        </p:cTn>
                                        <p:tgtEl>
                                          <p:spTgt spid="40967">
                                            <p:txEl>
                                              <p:pRg st="2" end="2"/>
                                            </p:txEl>
                                          </p:spTgt>
                                        </p:tgtEl>
                                        <p:attrNameLst>
                                          <p:attrName>style.visibility</p:attrName>
                                        </p:attrNameLst>
                                      </p:cBhvr>
                                      <p:to>
                                        <p:strVal val="visible"/>
                                      </p:to>
                                    </p:set>
                                    <p:anim calcmode="lin" valueType="num">
                                      <p:cBhvr additive="base">
                                        <p:cTn id="24" dur="500" fill="hold"/>
                                        <p:tgtEl>
                                          <p:spTgt spid="40967">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4096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761A07D7-3014-4178-8DC0-15562E1EE546}"/>
              </a:ext>
            </a:extLst>
          </p:cNvPr>
          <p:cNvSpPr>
            <a:spLocks noChangeArrowheads="1"/>
          </p:cNvSpPr>
          <p:nvPr/>
        </p:nvSpPr>
        <p:spPr bwMode="auto">
          <a:xfrm>
            <a:off x="3352800" y="914400"/>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grpSp>
        <p:nvGrpSpPr>
          <p:cNvPr id="25602" name="Group 9">
            <a:extLst>
              <a:ext uri="{FF2B5EF4-FFF2-40B4-BE49-F238E27FC236}">
                <a16:creationId xmlns:a16="http://schemas.microsoft.com/office/drawing/2014/main" id="{D0C7497C-5F99-45C7-A25F-4EAAD2AF27E5}"/>
              </a:ext>
            </a:extLst>
          </p:cNvPr>
          <p:cNvGrpSpPr>
            <a:grpSpLocks/>
          </p:cNvGrpSpPr>
          <p:nvPr/>
        </p:nvGrpSpPr>
        <p:grpSpPr bwMode="auto">
          <a:xfrm>
            <a:off x="0" y="0"/>
            <a:ext cx="9144000" cy="976313"/>
            <a:chOff x="0" y="0"/>
            <a:chExt cx="5760" cy="615"/>
          </a:xfrm>
        </p:grpSpPr>
        <p:sp>
          <p:nvSpPr>
            <p:cNvPr id="25606" name="Text Box 10">
              <a:extLst>
                <a:ext uri="{FF2B5EF4-FFF2-40B4-BE49-F238E27FC236}">
                  <a16:creationId xmlns:a16="http://schemas.microsoft.com/office/drawing/2014/main" id="{13720658-551E-4EB4-B243-4600F731AE2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5607" name="Text Box 11">
              <a:extLst>
                <a:ext uri="{FF2B5EF4-FFF2-40B4-BE49-F238E27FC236}">
                  <a16:creationId xmlns:a16="http://schemas.microsoft.com/office/drawing/2014/main" id="{B1994C39-075C-44C8-A3E1-DA9ED147763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5603" name="Text Box 12">
            <a:extLst>
              <a:ext uri="{FF2B5EF4-FFF2-40B4-BE49-F238E27FC236}">
                <a16:creationId xmlns:a16="http://schemas.microsoft.com/office/drawing/2014/main" id="{7614E91A-2E58-43F8-A8BC-DB20BD90AF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442" name="Text Box 10">
            <a:extLst>
              <a:ext uri="{FF2B5EF4-FFF2-40B4-BE49-F238E27FC236}">
                <a16:creationId xmlns:a16="http://schemas.microsoft.com/office/drawing/2014/main" id="{01D700FB-D7A0-4950-A8CE-A4912D17E869}"/>
              </a:ext>
            </a:extLst>
          </p:cNvPr>
          <p:cNvSpPr txBox="1">
            <a:spLocks noChangeArrowheads="1"/>
          </p:cNvSpPr>
          <p:nvPr/>
        </p:nvSpPr>
        <p:spPr bwMode="auto">
          <a:xfrm>
            <a:off x="609600" y="1859340"/>
            <a:ext cx="79248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latin typeface="Verdana" panose="020B0604030504040204" pitchFamily="34" charset="0"/>
                <a:cs typeface="Times New Roman" panose="02020603050405020304" pitchFamily="18" charset="0"/>
              </a:rPr>
              <a:t>In 2015, the brand aggressively pursued litigation against Skechers for trademark infringement, suggesting they copied the design of its iconic Sam Smith sneakers</a:t>
            </a:r>
            <a:endParaRPr lang="en-US" altLang="en-US" sz="1800" dirty="0">
              <a:latin typeface="Times New Roman" panose="02020603050405020304" pitchFamily="18" charset="0"/>
              <a:cs typeface="Times New Roman" panose="02020603050405020304" pitchFamily="18" charset="0"/>
            </a:endParaRPr>
          </a:p>
        </p:txBody>
      </p:sp>
      <p:pic>
        <p:nvPicPr>
          <p:cNvPr id="25609" name="Picture 9" descr="https://pmcfootwearnews.files.wordpress.com/2018/05/skechers-adidas.jpg?w=700&amp;h=437&amp;crop=1">
            <a:extLst>
              <a:ext uri="{FF2B5EF4-FFF2-40B4-BE49-F238E27FC236}">
                <a16:creationId xmlns:a16="http://schemas.microsoft.com/office/drawing/2014/main" id="{394A8BFA-25EC-468C-8EA4-615C3CA903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053287"/>
            <a:ext cx="3657600" cy="2283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9">
            <a:extLst>
              <a:ext uri="{FF2B5EF4-FFF2-40B4-BE49-F238E27FC236}">
                <a16:creationId xmlns:a16="http://schemas.microsoft.com/office/drawing/2014/main" id="{8FE11666-DD67-477A-A510-29F27B0E23FB}"/>
              </a:ext>
            </a:extLst>
          </p:cNvPr>
          <p:cNvGrpSpPr>
            <a:grpSpLocks/>
          </p:cNvGrpSpPr>
          <p:nvPr/>
        </p:nvGrpSpPr>
        <p:grpSpPr bwMode="auto">
          <a:xfrm>
            <a:off x="0" y="0"/>
            <a:ext cx="9144000" cy="976313"/>
            <a:chOff x="0" y="0"/>
            <a:chExt cx="5760" cy="615"/>
          </a:xfrm>
        </p:grpSpPr>
        <p:sp>
          <p:nvSpPr>
            <p:cNvPr id="24584" name="Text Box 10">
              <a:extLst>
                <a:ext uri="{FF2B5EF4-FFF2-40B4-BE49-F238E27FC236}">
                  <a16:creationId xmlns:a16="http://schemas.microsoft.com/office/drawing/2014/main" id="{06C24A91-8285-49AD-8770-8B5E2585245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4585" name="Text Box 11">
              <a:extLst>
                <a:ext uri="{FF2B5EF4-FFF2-40B4-BE49-F238E27FC236}">
                  <a16:creationId xmlns:a16="http://schemas.microsoft.com/office/drawing/2014/main" id="{89D0465C-86E9-4DF6-BFB6-9820580CBAC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4578" name="Text Box 12">
            <a:extLst>
              <a:ext uri="{FF2B5EF4-FFF2-40B4-BE49-F238E27FC236}">
                <a16:creationId xmlns:a16="http://schemas.microsoft.com/office/drawing/2014/main" id="{D5E317A2-5137-4663-99E6-8A1ADCD633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83" name="Rectangle 2">
            <a:extLst>
              <a:ext uri="{FF2B5EF4-FFF2-40B4-BE49-F238E27FC236}">
                <a16:creationId xmlns:a16="http://schemas.microsoft.com/office/drawing/2014/main" id="{36AEA026-2FE0-4BFC-8482-BBB81D93651E}"/>
              </a:ext>
            </a:extLst>
          </p:cNvPr>
          <p:cNvSpPr>
            <a:spLocks noChangeArrowheads="1"/>
          </p:cNvSpPr>
          <p:nvPr/>
        </p:nvSpPr>
        <p:spPr bwMode="auto">
          <a:xfrm>
            <a:off x="2133600" y="914400"/>
            <a:ext cx="51673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4000">
                <a:latin typeface="Verdana" panose="020B0604030504040204" pitchFamily="34" charset="0"/>
              </a:rPr>
              <a:t>What do </a:t>
            </a:r>
            <a:r>
              <a:rPr lang="en-US" altLang="en-US" sz="4000" i="1" u="sng">
                <a:latin typeface="Verdana" panose="020B0604030504040204" pitchFamily="34" charset="0"/>
              </a:rPr>
              <a:t>you</a:t>
            </a:r>
            <a:r>
              <a:rPr lang="en-US" altLang="en-US" sz="4000">
                <a:latin typeface="Verdana" panose="020B0604030504040204" pitchFamily="34" charset="0"/>
              </a:rPr>
              <a:t> think?</a:t>
            </a:r>
            <a:endParaRPr lang="en-US" altLang="en-US" sz="4000"/>
          </a:p>
        </p:txBody>
      </p:sp>
      <p:pic>
        <p:nvPicPr>
          <p:cNvPr id="24587" name="Picture 11" descr="Adidas Stan Smith Skechers Fakes">
            <a:extLst>
              <a:ext uri="{FF2B5EF4-FFF2-40B4-BE49-F238E27FC236}">
                <a16:creationId xmlns:a16="http://schemas.microsoft.com/office/drawing/2014/main" id="{B1A43FEA-BFFE-475E-9568-85F1B4BA07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041525"/>
            <a:ext cx="6667500" cy="416242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
            <a:extLst>
              <a:ext uri="{FF2B5EF4-FFF2-40B4-BE49-F238E27FC236}">
                <a16:creationId xmlns:a16="http://schemas.microsoft.com/office/drawing/2014/main" id="{54DFC67B-7290-4D80-BA45-3009BEC6C4D4}"/>
              </a:ext>
            </a:extLst>
          </p:cNvPr>
          <p:cNvSpPr>
            <a:spLocks noChangeArrowheads="1"/>
          </p:cNvSpPr>
          <p:nvPr/>
        </p:nvSpPr>
        <p:spPr bwMode="auto">
          <a:xfrm>
            <a:off x="454818" y="2667000"/>
            <a:ext cx="1566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adidas</a:t>
            </a:r>
            <a:r>
              <a:rPr lang="en-US" altLang="en-US" sz="1800" dirty="0"/>
              <a:t> </a:t>
            </a:r>
          </a:p>
        </p:txBody>
      </p:sp>
      <p:sp>
        <p:nvSpPr>
          <p:cNvPr id="13" name="Rectangle 2">
            <a:extLst>
              <a:ext uri="{FF2B5EF4-FFF2-40B4-BE49-F238E27FC236}">
                <a16:creationId xmlns:a16="http://schemas.microsoft.com/office/drawing/2014/main" id="{87122A35-7115-41AE-B20E-292289DC166F}"/>
              </a:ext>
            </a:extLst>
          </p:cNvPr>
          <p:cNvSpPr>
            <a:spLocks noChangeArrowheads="1"/>
          </p:cNvSpPr>
          <p:nvPr/>
        </p:nvSpPr>
        <p:spPr bwMode="auto">
          <a:xfrm>
            <a:off x="6706230" y="4876800"/>
            <a:ext cx="20561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Skechers</a:t>
            </a:r>
            <a:endParaRPr lang="en-US"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1339A0C6-5F1F-4885-B303-74D6610BBB6A}"/>
              </a:ext>
            </a:extLst>
          </p:cNvPr>
          <p:cNvSpPr>
            <a:spLocks noChangeArrowheads="1"/>
          </p:cNvSpPr>
          <p:nvPr/>
        </p:nvSpPr>
        <p:spPr bwMode="auto">
          <a:xfrm>
            <a:off x="3352800" y="914400"/>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grpSp>
        <p:nvGrpSpPr>
          <p:cNvPr id="26626" name="Group 9">
            <a:extLst>
              <a:ext uri="{FF2B5EF4-FFF2-40B4-BE49-F238E27FC236}">
                <a16:creationId xmlns:a16="http://schemas.microsoft.com/office/drawing/2014/main" id="{81B07A61-8F09-4C7C-B622-15F968B0CCC1}"/>
              </a:ext>
            </a:extLst>
          </p:cNvPr>
          <p:cNvGrpSpPr>
            <a:grpSpLocks/>
          </p:cNvGrpSpPr>
          <p:nvPr/>
        </p:nvGrpSpPr>
        <p:grpSpPr bwMode="auto">
          <a:xfrm>
            <a:off x="0" y="0"/>
            <a:ext cx="9144000" cy="976313"/>
            <a:chOff x="0" y="0"/>
            <a:chExt cx="5760" cy="615"/>
          </a:xfrm>
        </p:grpSpPr>
        <p:sp>
          <p:nvSpPr>
            <p:cNvPr id="26630" name="Text Box 10">
              <a:extLst>
                <a:ext uri="{FF2B5EF4-FFF2-40B4-BE49-F238E27FC236}">
                  <a16:creationId xmlns:a16="http://schemas.microsoft.com/office/drawing/2014/main" id="{A2F1F163-D1FE-47A5-8CDB-B43A89678D6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6631" name="Text Box 11">
              <a:extLst>
                <a:ext uri="{FF2B5EF4-FFF2-40B4-BE49-F238E27FC236}">
                  <a16:creationId xmlns:a16="http://schemas.microsoft.com/office/drawing/2014/main" id="{C6015FC6-20D7-41F1-9361-292B37AC9AC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6627" name="Text Box 12">
            <a:extLst>
              <a:ext uri="{FF2B5EF4-FFF2-40B4-BE49-F238E27FC236}">
                <a16:creationId xmlns:a16="http://schemas.microsoft.com/office/drawing/2014/main" id="{5691F86E-CD83-4FA6-87D2-3F7506D13B6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442" name="Text Box 10">
            <a:extLst>
              <a:ext uri="{FF2B5EF4-FFF2-40B4-BE49-F238E27FC236}">
                <a16:creationId xmlns:a16="http://schemas.microsoft.com/office/drawing/2014/main" id="{F9CF92F3-0485-48C2-B3CF-653A3AA323A8}"/>
              </a:ext>
            </a:extLst>
          </p:cNvPr>
          <p:cNvSpPr txBox="1">
            <a:spLocks noChangeArrowheads="1"/>
          </p:cNvSpPr>
          <p:nvPr/>
        </p:nvSpPr>
        <p:spPr bwMode="auto">
          <a:xfrm>
            <a:off x="609600" y="1676400"/>
            <a:ext cx="7924800"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In 2017, adidas took Puma to court with a trademark infringement claim over a soccer cleat that had four stripes on the side </a:t>
            </a:r>
          </a:p>
        </p:txBody>
      </p:sp>
      <p:pic>
        <p:nvPicPr>
          <p:cNvPr id="26629" name="Picture 8" descr="puma">
            <a:extLst>
              <a:ext uri="{FF2B5EF4-FFF2-40B4-BE49-F238E27FC236}">
                <a16:creationId xmlns:a16="http://schemas.microsoft.com/office/drawing/2014/main" id="{4A170509-06E2-4BC0-9A00-3292415297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971800"/>
            <a:ext cx="5943600"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401575E4-7662-418D-9DD5-257F0BAD74BE}"/>
              </a:ext>
            </a:extLst>
          </p:cNvPr>
          <p:cNvSpPr>
            <a:spLocks noChangeArrowheads="1"/>
          </p:cNvSpPr>
          <p:nvPr/>
        </p:nvSpPr>
        <p:spPr bwMode="auto">
          <a:xfrm>
            <a:off x="3352800" y="914400"/>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sp>
        <p:nvSpPr>
          <p:cNvPr id="44035" name="Rectangle 3">
            <a:extLst>
              <a:ext uri="{FF2B5EF4-FFF2-40B4-BE49-F238E27FC236}">
                <a16:creationId xmlns:a16="http://schemas.microsoft.com/office/drawing/2014/main" id="{6441D4D3-8BDE-45A5-BAB6-9C48CBF8EA07}"/>
              </a:ext>
            </a:extLst>
          </p:cNvPr>
          <p:cNvSpPr>
            <a:spLocks noChangeArrowheads="1"/>
          </p:cNvSpPr>
          <p:nvPr/>
        </p:nvSpPr>
        <p:spPr bwMode="auto">
          <a:xfrm>
            <a:off x="228600" y="1752600"/>
            <a:ext cx="8686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a:solidFill>
                  <a:srgbClr val="008000"/>
                </a:solidFill>
                <a:latin typeface="Verdana" panose="020B0604030504040204" pitchFamily="34" charset="0"/>
              </a:rPr>
              <a:t>Since 1967, Chapman High School in Kansas had been referring to its sports teams as the </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Fighting Irish</a:t>
            </a:r>
            <a:r>
              <a:rPr lang="ja-JP" altLang="en-US">
                <a:solidFill>
                  <a:srgbClr val="008000"/>
                </a:solidFill>
                <a:latin typeface="Verdana" panose="020B0604030504040204" pitchFamily="34" charset="0"/>
              </a:rPr>
              <a:t>”</a:t>
            </a:r>
            <a:r>
              <a:rPr lang="en-US" altLang="ja-JP">
                <a:solidFill>
                  <a:srgbClr val="008000"/>
                </a:solidFill>
                <a:latin typeface="Verdana" panose="020B0604030504040204" pitchFamily="34" charset="0"/>
              </a:rPr>
              <a:t> and featuring a mascot bearing a similar resemblance to the fighting leprechaun logo used by the University of Notre Dame.  </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None/>
            </a:pPr>
            <a:r>
              <a:rPr lang="en-US" altLang="en-US">
                <a:solidFill>
                  <a:srgbClr val="008000"/>
                </a:solidFill>
                <a:latin typeface="Verdana" panose="020B0604030504040204" pitchFamily="34" charset="0"/>
              </a:rPr>
              <a:t>In 2012, the school received a cease and desist letter from Notre Dame, ordering them to discontinue using the logo.  Unwilling to spend the money necessary to challenge the University in court, the school held an art contest to design a new logo for school athletics.</a:t>
            </a:r>
          </a:p>
        </p:txBody>
      </p:sp>
      <p:grpSp>
        <p:nvGrpSpPr>
          <p:cNvPr id="27651" name="Group 9">
            <a:extLst>
              <a:ext uri="{FF2B5EF4-FFF2-40B4-BE49-F238E27FC236}">
                <a16:creationId xmlns:a16="http://schemas.microsoft.com/office/drawing/2014/main" id="{D1312CE1-5B9A-473D-8121-846C0222AEEA}"/>
              </a:ext>
            </a:extLst>
          </p:cNvPr>
          <p:cNvGrpSpPr>
            <a:grpSpLocks/>
          </p:cNvGrpSpPr>
          <p:nvPr/>
        </p:nvGrpSpPr>
        <p:grpSpPr bwMode="auto">
          <a:xfrm>
            <a:off x="0" y="0"/>
            <a:ext cx="9144000" cy="976313"/>
            <a:chOff x="0" y="0"/>
            <a:chExt cx="5760" cy="615"/>
          </a:xfrm>
        </p:grpSpPr>
        <p:sp>
          <p:nvSpPr>
            <p:cNvPr id="27653" name="Text Box 10">
              <a:extLst>
                <a:ext uri="{FF2B5EF4-FFF2-40B4-BE49-F238E27FC236}">
                  <a16:creationId xmlns:a16="http://schemas.microsoft.com/office/drawing/2014/main" id="{32DFD8EA-C14E-4D0D-B480-BA4C50A4D28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7654" name="Text Box 11">
              <a:extLst>
                <a:ext uri="{FF2B5EF4-FFF2-40B4-BE49-F238E27FC236}">
                  <a16:creationId xmlns:a16="http://schemas.microsoft.com/office/drawing/2014/main" id="{705F690D-371E-455B-8C41-29BD6094F0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7652" name="Text Box 12">
            <a:extLst>
              <a:ext uri="{FF2B5EF4-FFF2-40B4-BE49-F238E27FC236}">
                <a16:creationId xmlns:a16="http://schemas.microsoft.com/office/drawing/2014/main" id="{E5AE8ABC-EE0C-4AE2-BB1A-B61CA707E3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a16="http://schemas.microsoft.com/office/drawing/2014/main" id="{16C17C3C-86E6-48B3-AD95-ACC372D5230D}"/>
              </a:ext>
            </a:extLst>
          </p:cNvPr>
          <p:cNvSpPr>
            <a:spLocks noChangeArrowheads="1"/>
          </p:cNvSpPr>
          <p:nvPr/>
        </p:nvSpPr>
        <p:spPr bwMode="auto">
          <a:xfrm>
            <a:off x="3352800" y="914400"/>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grpSp>
        <p:nvGrpSpPr>
          <p:cNvPr id="28674" name="Group 9">
            <a:extLst>
              <a:ext uri="{FF2B5EF4-FFF2-40B4-BE49-F238E27FC236}">
                <a16:creationId xmlns:a16="http://schemas.microsoft.com/office/drawing/2014/main" id="{E1F4FC03-0BE7-4C2E-B05D-F75B4CDF9F42}"/>
              </a:ext>
            </a:extLst>
          </p:cNvPr>
          <p:cNvGrpSpPr>
            <a:grpSpLocks/>
          </p:cNvGrpSpPr>
          <p:nvPr/>
        </p:nvGrpSpPr>
        <p:grpSpPr bwMode="auto">
          <a:xfrm>
            <a:off x="0" y="0"/>
            <a:ext cx="9144000" cy="976313"/>
            <a:chOff x="0" y="0"/>
            <a:chExt cx="5760" cy="615"/>
          </a:xfrm>
        </p:grpSpPr>
        <p:sp>
          <p:nvSpPr>
            <p:cNvPr id="28679" name="Text Box 10">
              <a:extLst>
                <a:ext uri="{FF2B5EF4-FFF2-40B4-BE49-F238E27FC236}">
                  <a16:creationId xmlns:a16="http://schemas.microsoft.com/office/drawing/2014/main" id="{5B50F977-E1CF-420F-A2D8-57870096B75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8680" name="Text Box 11">
              <a:extLst>
                <a:ext uri="{FF2B5EF4-FFF2-40B4-BE49-F238E27FC236}">
                  <a16:creationId xmlns:a16="http://schemas.microsoft.com/office/drawing/2014/main" id="{B03522BB-F970-4064-8578-0478DC43DE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8675" name="Text Box 12">
            <a:extLst>
              <a:ext uri="{FF2B5EF4-FFF2-40B4-BE49-F238E27FC236}">
                <a16:creationId xmlns:a16="http://schemas.microsoft.com/office/drawing/2014/main" id="{52E785C6-922C-4EC4-B31F-5AAF2CF433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4386" name="Picture 9" descr="View Full Size">
            <a:extLst>
              <a:ext uri="{FF2B5EF4-FFF2-40B4-BE49-F238E27FC236}">
                <a16:creationId xmlns:a16="http://schemas.microsoft.com/office/drawing/2014/main" id="{FB6AA2EE-7C20-4924-ACBF-C37850A74E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3733800"/>
            <a:ext cx="21336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7" name="Picture 8">
            <a:extLst>
              <a:ext uri="{FF2B5EF4-FFF2-40B4-BE49-F238E27FC236}">
                <a16:creationId xmlns:a16="http://schemas.microsoft.com/office/drawing/2014/main" id="{95A66493-F68A-459A-9A08-38D3D2BCD0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819400"/>
            <a:ext cx="28797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8" name="Picture 10" descr="ANd9GcR4z42ae5u3LFsylJIgCKwqY8RAH-_CG1V0qQZ3MZKR0Vj70crQ">
            <a:extLst>
              <a:ext uri="{FF2B5EF4-FFF2-40B4-BE49-F238E27FC236}">
                <a16:creationId xmlns:a16="http://schemas.microsoft.com/office/drawing/2014/main" id="{85DF2FF7-3C52-4019-9F3E-5D9D530F0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066800"/>
            <a:ext cx="2657475"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44388"/>
                                        </p:tgtEl>
                                        <p:attrNameLst>
                                          <p:attrName>style.visibility</p:attrName>
                                        </p:attrNameLst>
                                      </p:cBhvr>
                                      <p:to>
                                        <p:strVal val="visible"/>
                                      </p:to>
                                    </p:set>
                                    <p:animEffect transition="in" filter="dissolve">
                                      <p:cBhvr>
                                        <p:cTn id="7" dur="500"/>
                                        <p:tgtEl>
                                          <p:spTgt spid="14438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44387"/>
                                        </p:tgtEl>
                                        <p:attrNameLst>
                                          <p:attrName>style.visibility</p:attrName>
                                        </p:attrNameLst>
                                      </p:cBhvr>
                                      <p:to>
                                        <p:strVal val="visible"/>
                                      </p:to>
                                    </p:set>
                                    <p:animEffect transition="in" filter="dissolve">
                                      <p:cBhvr>
                                        <p:cTn id="11" dur="500"/>
                                        <p:tgtEl>
                                          <p:spTgt spid="144387"/>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44386"/>
                                        </p:tgtEl>
                                        <p:attrNameLst>
                                          <p:attrName>style.visibility</p:attrName>
                                        </p:attrNameLst>
                                      </p:cBhvr>
                                      <p:to>
                                        <p:strVal val="visible"/>
                                      </p:to>
                                    </p:set>
                                    <p:animEffect transition="in" filter="dissolve">
                                      <p:cBhvr>
                                        <p:cTn id="15" dur="500"/>
                                        <p:tgtEl>
                                          <p:spTgt spid="144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a:extLst>
              <a:ext uri="{FF2B5EF4-FFF2-40B4-BE49-F238E27FC236}">
                <a16:creationId xmlns:a16="http://schemas.microsoft.com/office/drawing/2014/main" id="{6441D4D3-8BDE-45A5-BAB6-9C48CBF8EA07}"/>
              </a:ext>
            </a:extLst>
          </p:cNvPr>
          <p:cNvSpPr>
            <a:spLocks noChangeArrowheads="1"/>
          </p:cNvSpPr>
          <p:nvPr/>
        </p:nvSpPr>
        <p:spPr bwMode="auto">
          <a:xfrm>
            <a:off x="228600" y="1752600"/>
            <a:ext cx="541020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dirty="0">
                <a:solidFill>
                  <a:srgbClr val="C00000"/>
                </a:solidFill>
                <a:latin typeface="Verdana" panose="020B0604030504040204" pitchFamily="34" charset="0"/>
              </a:rPr>
              <a:t>In 2019, Kawhi Leonard (formerly a Jordan Brand athlete, currently with New Balance) filed a lawsuit against Nike over the brand’s trademark of a claw logo, accusing the company of copyright infringement and fraud</a:t>
            </a:r>
          </a:p>
          <a:p>
            <a:pPr eaLnBrk="1" hangingPunct="1">
              <a:buFont typeface="Wingdings" panose="05000000000000000000" pitchFamily="2" charset="2"/>
              <a:buNone/>
            </a:pPr>
            <a:endParaRPr lang="en-US" altLang="en-US" sz="2200" dirty="0">
              <a:solidFill>
                <a:srgbClr val="C00000"/>
              </a:solidFill>
              <a:latin typeface="Verdana" panose="020B0604030504040204" pitchFamily="34" charset="0"/>
            </a:endParaRPr>
          </a:p>
          <a:p>
            <a:pPr eaLnBrk="1" hangingPunct="1">
              <a:buFont typeface="Wingdings" panose="05000000000000000000" pitchFamily="2" charset="2"/>
              <a:buNone/>
            </a:pPr>
            <a:r>
              <a:rPr lang="en-US" altLang="en-US" sz="2200" dirty="0">
                <a:solidFill>
                  <a:srgbClr val="C00000"/>
                </a:solidFill>
                <a:latin typeface="Verdana" panose="020B0604030504040204" pitchFamily="34" charset="0"/>
              </a:rPr>
              <a:t>Nike filed a countersuit, alleging the logo they trademarked was developed by a team of “talented Nike designers”, not </a:t>
            </a:r>
            <a:r>
              <a:rPr lang="en-US" altLang="en-US" sz="2200" dirty="0" err="1">
                <a:solidFill>
                  <a:srgbClr val="C00000"/>
                </a:solidFill>
                <a:latin typeface="Verdana" panose="020B0604030504040204" pitchFamily="34" charset="0"/>
              </a:rPr>
              <a:t>Kawhi</a:t>
            </a:r>
            <a:r>
              <a:rPr lang="en-US" altLang="en-US" sz="2200" dirty="0">
                <a:solidFill>
                  <a:srgbClr val="C00000"/>
                </a:solidFill>
                <a:latin typeface="Verdana" panose="020B0604030504040204" pitchFamily="34" charset="0"/>
              </a:rPr>
              <a:t>, and that the brand, not Leonard, had the rights to the mark</a:t>
            </a:r>
          </a:p>
        </p:txBody>
      </p:sp>
      <p:grpSp>
        <p:nvGrpSpPr>
          <p:cNvPr id="27651" name="Group 9">
            <a:extLst>
              <a:ext uri="{FF2B5EF4-FFF2-40B4-BE49-F238E27FC236}">
                <a16:creationId xmlns:a16="http://schemas.microsoft.com/office/drawing/2014/main" id="{D1312CE1-5B9A-473D-8121-846C0222AEEA}"/>
              </a:ext>
            </a:extLst>
          </p:cNvPr>
          <p:cNvGrpSpPr>
            <a:grpSpLocks/>
          </p:cNvGrpSpPr>
          <p:nvPr/>
        </p:nvGrpSpPr>
        <p:grpSpPr bwMode="auto">
          <a:xfrm>
            <a:off x="0" y="0"/>
            <a:ext cx="9144000" cy="976313"/>
            <a:chOff x="0" y="0"/>
            <a:chExt cx="5760" cy="615"/>
          </a:xfrm>
        </p:grpSpPr>
        <p:sp>
          <p:nvSpPr>
            <p:cNvPr id="27653" name="Text Box 10">
              <a:extLst>
                <a:ext uri="{FF2B5EF4-FFF2-40B4-BE49-F238E27FC236}">
                  <a16:creationId xmlns:a16="http://schemas.microsoft.com/office/drawing/2014/main" id="{32DFD8EA-C14E-4D0D-B480-BA4C50A4D28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7654" name="Text Box 11">
              <a:extLst>
                <a:ext uri="{FF2B5EF4-FFF2-40B4-BE49-F238E27FC236}">
                  <a16:creationId xmlns:a16="http://schemas.microsoft.com/office/drawing/2014/main" id="{705F690D-371E-455B-8C41-29BD6094F0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7652" name="Text Box 12">
            <a:extLst>
              <a:ext uri="{FF2B5EF4-FFF2-40B4-BE49-F238E27FC236}">
                <a16:creationId xmlns:a16="http://schemas.microsoft.com/office/drawing/2014/main" id="{E5AE8ABC-EE0C-4AE2-BB1A-B61CA707E3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 name="Picture 2">
            <a:extLst>
              <a:ext uri="{FF2B5EF4-FFF2-40B4-BE49-F238E27FC236}">
                <a16:creationId xmlns:a16="http://schemas.microsoft.com/office/drawing/2014/main" id="{9AFD9DC4-C301-F14A-BB1E-12585A1FC400}"/>
              </a:ext>
            </a:extLst>
          </p:cNvPr>
          <p:cNvPicPr>
            <a:picLocks noChangeAspect="1"/>
          </p:cNvPicPr>
          <p:nvPr/>
        </p:nvPicPr>
        <p:blipFill>
          <a:blip r:embed="rId2"/>
          <a:stretch>
            <a:fillRect/>
          </a:stretch>
        </p:blipFill>
        <p:spPr>
          <a:xfrm>
            <a:off x="6477000" y="1752600"/>
            <a:ext cx="2006600" cy="1976501"/>
          </a:xfrm>
          <a:prstGeom prst="rect">
            <a:avLst/>
          </a:prstGeom>
        </p:spPr>
      </p:pic>
      <p:pic>
        <p:nvPicPr>
          <p:cNvPr id="4" name="Picture 3">
            <a:extLst>
              <a:ext uri="{FF2B5EF4-FFF2-40B4-BE49-F238E27FC236}">
                <a16:creationId xmlns:a16="http://schemas.microsoft.com/office/drawing/2014/main" id="{1EE9D1A0-CC7F-A343-A45C-FF0DAF107341}"/>
              </a:ext>
            </a:extLst>
          </p:cNvPr>
          <p:cNvPicPr>
            <a:picLocks noChangeAspect="1"/>
          </p:cNvPicPr>
          <p:nvPr/>
        </p:nvPicPr>
        <p:blipFill>
          <a:blip r:embed="rId3"/>
          <a:stretch>
            <a:fillRect/>
          </a:stretch>
        </p:blipFill>
        <p:spPr>
          <a:xfrm>
            <a:off x="6437291" y="4188541"/>
            <a:ext cx="2086018" cy="1981418"/>
          </a:xfrm>
          <a:prstGeom prst="rect">
            <a:avLst/>
          </a:prstGeom>
        </p:spPr>
      </p:pic>
      <p:sp>
        <p:nvSpPr>
          <p:cNvPr id="11" name="Rectangle 2">
            <a:extLst>
              <a:ext uri="{FF2B5EF4-FFF2-40B4-BE49-F238E27FC236}">
                <a16:creationId xmlns:a16="http://schemas.microsoft.com/office/drawing/2014/main" id="{66204136-2252-2B4B-91A0-BA1A6CA5774F}"/>
              </a:ext>
            </a:extLst>
          </p:cNvPr>
          <p:cNvSpPr>
            <a:spLocks noChangeArrowheads="1"/>
          </p:cNvSpPr>
          <p:nvPr/>
        </p:nvSpPr>
        <p:spPr bwMode="auto">
          <a:xfrm>
            <a:off x="3052651" y="1053728"/>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Trademark</a:t>
            </a:r>
            <a:r>
              <a:rPr lang="en-US" altLang="en-US" sz="1800" dirty="0"/>
              <a:t> </a:t>
            </a:r>
          </a:p>
        </p:txBody>
      </p:sp>
    </p:spTree>
    <p:extLst>
      <p:ext uri="{BB962C8B-B14F-4D97-AF65-F5344CB8AC3E}">
        <p14:creationId xmlns:p14="http://schemas.microsoft.com/office/powerpoint/2010/main" val="1495351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401575E4-7662-418D-9DD5-257F0BAD74BE}"/>
              </a:ext>
            </a:extLst>
          </p:cNvPr>
          <p:cNvSpPr>
            <a:spLocks noChangeArrowheads="1"/>
          </p:cNvSpPr>
          <p:nvPr/>
        </p:nvSpPr>
        <p:spPr bwMode="auto">
          <a:xfrm>
            <a:off x="3052651" y="1053728"/>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Trademark</a:t>
            </a:r>
            <a:r>
              <a:rPr lang="en-US" altLang="en-US" sz="1800" dirty="0"/>
              <a:t> </a:t>
            </a:r>
          </a:p>
        </p:txBody>
      </p:sp>
      <p:sp>
        <p:nvSpPr>
          <p:cNvPr id="44035" name="Rectangle 3">
            <a:extLst>
              <a:ext uri="{FF2B5EF4-FFF2-40B4-BE49-F238E27FC236}">
                <a16:creationId xmlns:a16="http://schemas.microsoft.com/office/drawing/2014/main" id="{6441D4D3-8BDE-45A5-BAB6-9C48CBF8EA07}"/>
              </a:ext>
            </a:extLst>
          </p:cNvPr>
          <p:cNvSpPr>
            <a:spLocks noChangeArrowheads="1"/>
          </p:cNvSpPr>
          <p:nvPr/>
        </p:nvSpPr>
        <p:spPr bwMode="auto">
          <a:xfrm>
            <a:off x="514238" y="1860856"/>
            <a:ext cx="75438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sz="2200" dirty="0">
                <a:solidFill>
                  <a:srgbClr val="006600"/>
                </a:solidFill>
                <a:latin typeface="Verdana" panose="020B0604030504040204" pitchFamily="34" charset="0"/>
              </a:rPr>
              <a:t>Milwaukee Bucks star Giannis Antetokounmpo sued a Philadelphia man for selling T-shirts with his trademarked “Greek Freak” nickname on them</a:t>
            </a:r>
          </a:p>
        </p:txBody>
      </p:sp>
      <p:grpSp>
        <p:nvGrpSpPr>
          <p:cNvPr id="27651" name="Group 9">
            <a:extLst>
              <a:ext uri="{FF2B5EF4-FFF2-40B4-BE49-F238E27FC236}">
                <a16:creationId xmlns:a16="http://schemas.microsoft.com/office/drawing/2014/main" id="{D1312CE1-5B9A-473D-8121-846C0222AEEA}"/>
              </a:ext>
            </a:extLst>
          </p:cNvPr>
          <p:cNvGrpSpPr>
            <a:grpSpLocks/>
          </p:cNvGrpSpPr>
          <p:nvPr/>
        </p:nvGrpSpPr>
        <p:grpSpPr bwMode="auto">
          <a:xfrm>
            <a:off x="0" y="0"/>
            <a:ext cx="9144000" cy="976313"/>
            <a:chOff x="0" y="0"/>
            <a:chExt cx="5760" cy="615"/>
          </a:xfrm>
        </p:grpSpPr>
        <p:sp>
          <p:nvSpPr>
            <p:cNvPr id="27653" name="Text Box 10">
              <a:extLst>
                <a:ext uri="{FF2B5EF4-FFF2-40B4-BE49-F238E27FC236}">
                  <a16:creationId xmlns:a16="http://schemas.microsoft.com/office/drawing/2014/main" id="{32DFD8EA-C14E-4D0D-B480-BA4C50A4D28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7654" name="Text Box 11">
              <a:extLst>
                <a:ext uri="{FF2B5EF4-FFF2-40B4-BE49-F238E27FC236}">
                  <a16:creationId xmlns:a16="http://schemas.microsoft.com/office/drawing/2014/main" id="{705F690D-371E-455B-8C41-29BD6094F0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7652" name="Text Box 12">
            <a:extLst>
              <a:ext uri="{FF2B5EF4-FFF2-40B4-BE49-F238E27FC236}">
                <a16:creationId xmlns:a16="http://schemas.microsoft.com/office/drawing/2014/main" id="{E5AE8ABC-EE0C-4AE2-BB1A-B61CA707E3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 name="Picture 1">
            <a:extLst>
              <a:ext uri="{FF2B5EF4-FFF2-40B4-BE49-F238E27FC236}">
                <a16:creationId xmlns:a16="http://schemas.microsoft.com/office/drawing/2014/main" id="{1A058B73-D178-5049-B546-5E081E63797F}"/>
              </a:ext>
            </a:extLst>
          </p:cNvPr>
          <p:cNvPicPr>
            <a:picLocks noChangeAspect="1"/>
          </p:cNvPicPr>
          <p:nvPr/>
        </p:nvPicPr>
        <p:blipFill>
          <a:blip r:embed="rId2"/>
          <a:stretch>
            <a:fillRect/>
          </a:stretch>
        </p:blipFill>
        <p:spPr>
          <a:xfrm>
            <a:off x="2902277" y="3487965"/>
            <a:ext cx="2767724" cy="3009900"/>
          </a:xfrm>
          <a:prstGeom prst="rect">
            <a:avLst/>
          </a:prstGeom>
        </p:spPr>
      </p:pic>
    </p:spTree>
    <p:extLst>
      <p:ext uri="{BB962C8B-B14F-4D97-AF65-F5344CB8AC3E}">
        <p14:creationId xmlns:p14="http://schemas.microsoft.com/office/powerpoint/2010/main" val="2949932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401575E4-7662-418D-9DD5-257F0BAD74BE}"/>
              </a:ext>
            </a:extLst>
          </p:cNvPr>
          <p:cNvSpPr>
            <a:spLocks noChangeArrowheads="1"/>
          </p:cNvSpPr>
          <p:nvPr/>
        </p:nvSpPr>
        <p:spPr bwMode="auto">
          <a:xfrm>
            <a:off x="3052651" y="1053728"/>
            <a:ext cx="2466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Trademark</a:t>
            </a:r>
            <a:r>
              <a:rPr lang="en-US" altLang="en-US" sz="1800" dirty="0"/>
              <a:t> </a:t>
            </a:r>
          </a:p>
        </p:txBody>
      </p:sp>
      <p:sp>
        <p:nvSpPr>
          <p:cNvPr id="44035" name="Rectangle 3">
            <a:extLst>
              <a:ext uri="{FF2B5EF4-FFF2-40B4-BE49-F238E27FC236}">
                <a16:creationId xmlns:a16="http://schemas.microsoft.com/office/drawing/2014/main" id="{6441D4D3-8BDE-45A5-BAB6-9C48CBF8EA07}"/>
              </a:ext>
            </a:extLst>
          </p:cNvPr>
          <p:cNvSpPr>
            <a:spLocks noChangeArrowheads="1"/>
          </p:cNvSpPr>
          <p:nvPr/>
        </p:nvSpPr>
        <p:spPr bwMode="auto">
          <a:xfrm>
            <a:off x="514238" y="1860856"/>
            <a:ext cx="75438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sz="2200" dirty="0">
                <a:solidFill>
                  <a:srgbClr val="006600"/>
                </a:solidFill>
                <a:latin typeface="Verdana" panose="020B0604030504040204" pitchFamily="34" charset="0"/>
              </a:rPr>
              <a:t>Milwaukee Bucks star Giannis Antetokounmpo sued a Philadelphia man for selling T-shirts with his trademarked “Greek Freak” nickname on them</a:t>
            </a:r>
          </a:p>
        </p:txBody>
      </p:sp>
      <p:grpSp>
        <p:nvGrpSpPr>
          <p:cNvPr id="27651" name="Group 9">
            <a:extLst>
              <a:ext uri="{FF2B5EF4-FFF2-40B4-BE49-F238E27FC236}">
                <a16:creationId xmlns:a16="http://schemas.microsoft.com/office/drawing/2014/main" id="{D1312CE1-5B9A-473D-8121-846C0222AEEA}"/>
              </a:ext>
            </a:extLst>
          </p:cNvPr>
          <p:cNvGrpSpPr>
            <a:grpSpLocks/>
          </p:cNvGrpSpPr>
          <p:nvPr/>
        </p:nvGrpSpPr>
        <p:grpSpPr bwMode="auto">
          <a:xfrm>
            <a:off x="0" y="0"/>
            <a:ext cx="9144000" cy="976313"/>
            <a:chOff x="0" y="0"/>
            <a:chExt cx="5760" cy="615"/>
          </a:xfrm>
        </p:grpSpPr>
        <p:sp>
          <p:nvSpPr>
            <p:cNvPr id="27653" name="Text Box 10">
              <a:extLst>
                <a:ext uri="{FF2B5EF4-FFF2-40B4-BE49-F238E27FC236}">
                  <a16:creationId xmlns:a16="http://schemas.microsoft.com/office/drawing/2014/main" id="{32DFD8EA-C14E-4D0D-B480-BA4C50A4D28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27654" name="Text Box 11">
              <a:extLst>
                <a:ext uri="{FF2B5EF4-FFF2-40B4-BE49-F238E27FC236}">
                  <a16:creationId xmlns:a16="http://schemas.microsoft.com/office/drawing/2014/main" id="{705F690D-371E-455B-8C41-29BD6094F0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27652" name="Text Box 12">
            <a:extLst>
              <a:ext uri="{FF2B5EF4-FFF2-40B4-BE49-F238E27FC236}">
                <a16:creationId xmlns:a16="http://schemas.microsoft.com/office/drawing/2014/main" id="{E5AE8ABC-EE0C-4AE2-BB1A-B61CA707E3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 name="Picture 1">
            <a:extLst>
              <a:ext uri="{FF2B5EF4-FFF2-40B4-BE49-F238E27FC236}">
                <a16:creationId xmlns:a16="http://schemas.microsoft.com/office/drawing/2014/main" id="{1A058B73-D178-5049-B546-5E081E63797F}"/>
              </a:ext>
            </a:extLst>
          </p:cNvPr>
          <p:cNvPicPr>
            <a:picLocks noChangeAspect="1"/>
          </p:cNvPicPr>
          <p:nvPr/>
        </p:nvPicPr>
        <p:blipFill>
          <a:blip r:embed="rId2"/>
          <a:stretch>
            <a:fillRect/>
          </a:stretch>
        </p:blipFill>
        <p:spPr>
          <a:xfrm>
            <a:off x="2902277" y="3487965"/>
            <a:ext cx="2767724" cy="3009900"/>
          </a:xfrm>
          <a:prstGeom prst="rect">
            <a:avLst/>
          </a:prstGeom>
        </p:spPr>
      </p:pic>
    </p:spTree>
    <p:extLst>
      <p:ext uri="{BB962C8B-B14F-4D97-AF65-F5344CB8AC3E}">
        <p14:creationId xmlns:p14="http://schemas.microsoft.com/office/powerpoint/2010/main" val="4266723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id="{2E831A28-2E01-4C26-B2A1-E7A974AA02BF}"/>
              </a:ext>
            </a:extLst>
          </p:cNvPr>
          <p:cNvSpPr>
            <a:spLocks noChangeArrowheads="1"/>
          </p:cNvSpPr>
          <p:nvPr/>
        </p:nvSpPr>
        <p:spPr bwMode="auto">
          <a:xfrm>
            <a:off x="914400" y="1524000"/>
            <a:ext cx="716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Guidelines for developing a successful brand</a:t>
            </a:r>
          </a:p>
        </p:txBody>
      </p:sp>
      <p:sp>
        <p:nvSpPr>
          <p:cNvPr id="45059" name="Rectangle 3">
            <a:extLst>
              <a:ext uri="{FF2B5EF4-FFF2-40B4-BE49-F238E27FC236}">
                <a16:creationId xmlns:a16="http://schemas.microsoft.com/office/drawing/2014/main" id="{A51092FB-1719-48EC-B1D0-6E63011B865B}"/>
              </a:ext>
            </a:extLst>
          </p:cNvPr>
          <p:cNvSpPr>
            <a:spLocks noChangeArrowheads="1"/>
          </p:cNvSpPr>
          <p:nvPr/>
        </p:nvSpPr>
        <p:spPr bwMode="auto">
          <a:xfrm>
            <a:off x="304800" y="2209800"/>
            <a:ext cx="8686800"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8000"/>
                </a:solidFill>
                <a:latin typeface="Verdana" panose="020B0604030504040204" pitchFamily="34" charset="0"/>
              </a:rPr>
              <a:t>  Positive, distinctive and generate positive feelings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and association</a:t>
            </a:r>
          </a:p>
          <a:p>
            <a:pPr eaLnBrk="1" hangingPunct="1">
              <a:buFont typeface="Wingdings" panose="05000000000000000000" pitchFamily="2" charset="2"/>
              <a:buNone/>
            </a:pPr>
            <a:endParaRPr lang="en-US" altLang="en-US" sz="16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Easy to remember and pronounce</a:t>
            </a:r>
          </a:p>
          <a:p>
            <a:pPr eaLnBrk="1" hangingPunct="1">
              <a:buFont typeface="Wingdings" panose="05000000000000000000" pitchFamily="2" charset="2"/>
              <a:buNone/>
            </a:pPr>
            <a:endParaRPr lang="en-US" altLang="en-US" sz="16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Logo is easily recognizable</a:t>
            </a:r>
          </a:p>
          <a:p>
            <a:pPr eaLnBrk="1" hangingPunct="1">
              <a:buFont typeface="Wingdings" panose="05000000000000000000" pitchFamily="2" charset="2"/>
              <a:buNone/>
            </a:pPr>
            <a:endParaRPr lang="en-US" altLang="en-US" sz="16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Implies the benefits the sports product delivers</a:t>
            </a:r>
          </a:p>
          <a:p>
            <a:pPr eaLnBrk="1" hangingPunct="1">
              <a:buFont typeface="Wingdings" panose="05000000000000000000" pitchFamily="2" charset="2"/>
              <a:buNone/>
            </a:pPr>
            <a:endParaRPr lang="en-US" altLang="en-US" sz="16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Consistent with the image of the rest of the product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lines, organization, and/or city</a:t>
            </a:r>
          </a:p>
          <a:p>
            <a:pPr eaLnBrk="1" hangingPunct="1">
              <a:buFont typeface="Wingdings" panose="05000000000000000000" pitchFamily="2" charset="2"/>
              <a:buNone/>
            </a:pPr>
            <a:endParaRPr lang="en-US" altLang="en-US" sz="16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Legally and ethically permissible</a:t>
            </a:r>
          </a:p>
        </p:txBody>
      </p:sp>
      <p:sp>
        <p:nvSpPr>
          <p:cNvPr id="30723" name="Line 4">
            <a:extLst>
              <a:ext uri="{FF2B5EF4-FFF2-40B4-BE49-F238E27FC236}">
                <a16:creationId xmlns:a16="http://schemas.microsoft.com/office/drawing/2014/main" id="{E5CE8CF6-2EE5-4F49-8662-F62635419998}"/>
              </a:ext>
            </a:extLst>
          </p:cNvPr>
          <p:cNvSpPr>
            <a:spLocks noChangeShapeType="1"/>
          </p:cNvSpPr>
          <p:nvPr/>
        </p:nvSpPr>
        <p:spPr bwMode="auto">
          <a:xfrm>
            <a:off x="609600" y="20574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4" name="Rectangle 8">
            <a:extLst>
              <a:ext uri="{FF2B5EF4-FFF2-40B4-BE49-F238E27FC236}">
                <a16:creationId xmlns:a16="http://schemas.microsoft.com/office/drawing/2014/main" id="{F7AC66E8-F211-4D85-9AF5-DBCF0C6A004D}"/>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30725" name="Group 10">
            <a:extLst>
              <a:ext uri="{FF2B5EF4-FFF2-40B4-BE49-F238E27FC236}">
                <a16:creationId xmlns:a16="http://schemas.microsoft.com/office/drawing/2014/main" id="{49569213-5A7A-4F03-9E53-5CB28B88FB0B}"/>
              </a:ext>
            </a:extLst>
          </p:cNvPr>
          <p:cNvGrpSpPr>
            <a:grpSpLocks/>
          </p:cNvGrpSpPr>
          <p:nvPr/>
        </p:nvGrpSpPr>
        <p:grpSpPr bwMode="auto">
          <a:xfrm>
            <a:off x="0" y="0"/>
            <a:ext cx="9144000" cy="976313"/>
            <a:chOff x="0" y="0"/>
            <a:chExt cx="5760" cy="615"/>
          </a:xfrm>
        </p:grpSpPr>
        <p:sp>
          <p:nvSpPr>
            <p:cNvPr id="30727" name="Text Box 11">
              <a:extLst>
                <a:ext uri="{FF2B5EF4-FFF2-40B4-BE49-F238E27FC236}">
                  <a16:creationId xmlns:a16="http://schemas.microsoft.com/office/drawing/2014/main" id="{1F0E684E-33AD-4484-83D1-F0844BCCAB2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0728" name="Text Box 12">
              <a:extLst>
                <a:ext uri="{FF2B5EF4-FFF2-40B4-BE49-F238E27FC236}">
                  <a16:creationId xmlns:a16="http://schemas.microsoft.com/office/drawing/2014/main" id="{B240E325-7821-42FB-8EDF-91D1CFF199A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0726" name="Text Box 13">
            <a:extLst>
              <a:ext uri="{FF2B5EF4-FFF2-40B4-BE49-F238E27FC236}">
                <a16:creationId xmlns:a16="http://schemas.microsoft.com/office/drawing/2014/main" id="{4EB16397-F177-454F-A7FC-266EE5963A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anim calcmode="lin" valueType="num">
                                      <p:cBhvr additive="base">
                                        <p:cTn id="11" dur="500" fill="hold"/>
                                        <p:tgtEl>
                                          <p:spTgt spid="450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59">
                                            <p:txEl>
                                              <p:pRg st="1" end="1"/>
                                            </p:txEl>
                                          </p:spTgt>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8" fill="hold" nodeType="afterEffect">
                                  <p:stCondLst>
                                    <p:cond delay="0"/>
                                  </p:stCondLst>
                                  <p:childTnLst>
                                    <p:set>
                                      <p:cBhvr>
                                        <p:cTn id="15" dur="1" fill="hold">
                                          <p:stCondLst>
                                            <p:cond delay="0"/>
                                          </p:stCondLst>
                                        </p:cTn>
                                        <p:tgtEl>
                                          <p:spTgt spid="45059">
                                            <p:txEl>
                                              <p:pRg st="3" end="3"/>
                                            </p:txEl>
                                          </p:spTgt>
                                        </p:tgtEl>
                                        <p:attrNameLst>
                                          <p:attrName>style.visibility</p:attrName>
                                        </p:attrNameLst>
                                      </p:cBhvr>
                                      <p:to>
                                        <p:strVal val="visible"/>
                                      </p:to>
                                    </p:set>
                                    <p:anim calcmode="lin" valueType="num">
                                      <p:cBhvr additive="base">
                                        <p:cTn id="16" dur="500" fill="hold"/>
                                        <p:tgtEl>
                                          <p:spTgt spid="45059">
                                            <p:txEl>
                                              <p:pRg st="3" end="3"/>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45059">
                                            <p:txEl>
                                              <p:pRg st="3" end="3"/>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45059">
                                            <p:txEl>
                                              <p:pRg st="5" end="5"/>
                                            </p:txEl>
                                          </p:spTgt>
                                        </p:tgtEl>
                                        <p:attrNameLst>
                                          <p:attrName>style.visibility</p:attrName>
                                        </p:attrNameLst>
                                      </p:cBhvr>
                                      <p:to>
                                        <p:strVal val="visible"/>
                                      </p:to>
                                    </p:set>
                                    <p:anim calcmode="lin" valueType="num">
                                      <p:cBhvr additive="base">
                                        <p:cTn id="21" dur="500" fill="hold"/>
                                        <p:tgtEl>
                                          <p:spTgt spid="45059">
                                            <p:txEl>
                                              <p:pRg st="5" end="5"/>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059">
                                            <p:txEl>
                                              <p:pRg st="5" end="5"/>
                                            </p:txEl>
                                          </p:spTgt>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2" presetClass="entr" presetSubtype="8" fill="hold" nodeType="afterEffect">
                                  <p:stCondLst>
                                    <p:cond delay="0"/>
                                  </p:stCondLst>
                                  <p:childTnLst>
                                    <p:set>
                                      <p:cBhvr>
                                        <p:cTn id="25" dur="1" fill="hold">
                                          <p:stCondLst>
                                            <p:cond delay="0"/>
                                          </p:stCondLst>
                                        </p:cTn>
                                        <p:tgtEl>
                                          <p:spTgt spid="45059">
                                            <p:txEl>
                                              <p:pRg st="7" end="7"/>
                                            </p:txEl>
                                          </p:spTgt>
                                        </p:tgtEl>
                                        <p:attrNameLst>
                                          <p:attrName>style.visibility</p:attrName>
                                        </p:attrNameLst>
                                      </p:cBhvr>
                                      <p:to>
                                        <p:strVal val="visible"/>
                                      </p:to>
                                    </p:set>
                                    <p:anim calcmode="lin" valueType="num">
                                      <p:cBhvr additive="base">
                                        <p:cTn id="26" dur="500" fill="hold"/>
                                        <p:tgtEl>
                                          <p:spTgt spid="45059">
                                            <p:txEl>
                                              <p:pRg st="7" end="7"/>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45059">
                                            <p:txEl>
                                              <p:pRg st="7" end="7"/>
                                            </p:txEl>
                                          </p:spTgt>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000"/>
                            </p:stCondLst>
                            <p:childTnLst>
                              <p:par>
                                <p:cTn id="29" presetID="2" presetClass="entr" presetSubtype="8" fill="hold" nodeType="afterEffect">
                                  <p:stCondLst>
                                    <p:cond delay="0"/>
                                  </p:stCondLst>
                                  <p:childTnLst>
                                    <p:set>
                                      <p:cBhvr>
                                        <p:cTn id="30" dur="1" fill="hold">
                                          <p:stCondLst>
                                            <p:cond delay="0"/>
                                          </p:stCondLst>
                                        </p:cTn>
                                        <p:tgtEl>
                                          <p:spTgt spid="45059">
                                            <p:txEl>
                                              <p:pRg st="9" end="9"/>
                                            </p:txEl>
                                          </p:spTgt>
                                        </p:tgtEl>
                                        <p:attrNameLst>
                                          <p:attrName>style.visibility</p:attrName>
                                        </p:attrNameLst>
                                      </p:cBhvr>
                                      <p:to>
                                        <p:strVal val="visible"/>
                                      </p:to>
                                    </p:set>
                                    <p:anim calcmode="lin" valueType="num">
                                      <p:cBhvr additive="base">
                                        <p:cTn id="31" dur="500" fill="hold"/>
                                        <p:tgtEl>
                                          <p:spTgt spid="45059">
                                            <p:txEl>
                                              <p:pRg st="9" end="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9">
                                            <p:txEl>
                                              <p:pRg st="9" end="9"/>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5059">
                                            <p:txEl>
                                              <p:pRg st="10" end="10"/>
                                            </p:txEl>
                                          </p:spTgt>
                                        </p:tgtEl>
                                        <p:attrNameLst>
                                          <p:attrName>style.visibility</p:attrName>
                                        </p:attrNameLst>
                                      </p:cBhvr>
                                      <p:to>
                                        <p:strVal val="visible"/>
                                      </p:to>
                                    </p:set>
                                    <p:anim calcmode="lin" valueType="num">
                                      <p:cBhvr additive="base">
                                        <p:cTn id="35" dur="500" fill="hold"/>
                                        <p:tgtEl>
                                          <p:spTgt spid="45059">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059">
                                            <p:txEl>
                                              <p:pRg st="10" end="10"/>
                                            </p:txEl>
                                          </p:spTgt>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500"/>
                            </p:stCondLst>
                            <p:childTnLst>
                              <p:par>
                                <p:cTn id="38" presetID="2" presetClass="entr" presetSubtype="8" fill="hold" nodeType="afterEffect">
                                  <p:stCondLst>
                                    <p:cond delay="0"/>
                                  </p:stCondLst>
                                  <p:childTnLst>
                                    <p:set>
                                      <p:cBhvr>
                                        <p:cTn id="39" dur="1" fill="hold">
                                          <p:stCondLst>
                                            <p:cond delay="0"/>
                                          </p:stCondLst>
                                        </p:cTn>
                                        <p:tgtEl>
                                          <p:spTgt spid="45059">
                                            <p:txEl>
                                              <p:pRg st="12" end="12"/>
                                            </p:txEl>
                                          </p:spTgt>
                                        </p:tgtEl>
                                        <p:attrNameLst>
                                          <p:attrName>style.visibility</p:attrName>
                                        </p:attrNameLst>
                                      </p:cBhvr>
                                      <p:to>
                                        <p:strVal val="visible"/>
                                      </p:to>
                                    </p:set>
                                    <p:anim calcmode="lin" valueType="num">
                                      <p:cBhvr additive="base">
                                        <p:cTn id="40" dur="500" fill="hold"/>
                                        <p:tgtEl>
                                          <p:spTgt spid="45059">
                                            <p:txEl>
                                              <p:pRg st="12" end="12"/>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45059">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id="{774EE505-4AC9-43F6-9FE4-05582D51BC21}"/>
              </a:ext>
            </a:extLst>
          </p:cNvPr>
          <p:cNvSpPr>
            <a:spLocks noChangeArrowheads="1"/>
          </p:cNvSpPr>
          <p:nvPr/>
        </p:nvSpPr>
        <p:spPr bwMode="auto">
          <a:xfrm>
            <a:off x="2057400" y="17526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rgbClr val="000099"/>
                </a:solidFill>
                <a:latin typeface="Verdana" panose="020B0604030504040204" pitchFamily="34" charset="0"/>
              </a:rPr>
              <a:t>Brand Building</a:t>
            </a:r>
          </a:p>
        </p:txBody>
      </p:sp>
      <p:sp>
        <p:nvSpPr>
          <p:cNvPr id="46083" name="Rectangle 3">
            <a:extLst>
              <a:ext uri="{FF2B5EF4-FFF2-40B4-BE49-F238E27FC236}">
                <a16:creationId xmlns:a16="http://schemas.microsoft.com/office/drawing/2014/main" id="{91AA5B18-9DE2-484C-808E-1B4558593268}"/>
              </a:ext>
            </a:extLst>
          </p:cNvPr>
          <p:cNvSpPr>
            <a:spLocks noChangeArrowheads="1"/>
          </p:cNvSpPr>
          <p:nvPr/>
        </p:nvSpPr>
        <p:spPr bwMode="auto">
          <a:xfrm>
            <a:off x="2819400" y="2908300"/>
            <a:ext cx="38862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Brand awareness</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Brand image</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Brand equity</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Brand loyalty</a:t>
            </a:r>
          </a:p>
        </p:txBody>
      </p:sp>
      <p:sp>
        <p:nvSpPr>
          <p:cNvPr id="31747" name="Line 4">
            <a:extLst>
              <a:ext uri="{FF2B5EF4-FFF2-40B4-BE49-F238E27FC236}">
                <a16:creationId xmlns:a16="http://schemas.microsoft.com/office/drawing/2014/main" id="{0DADF213-395E-49AC-AE9F-FF7FF809ED79}"/>
              </a:ext>
            </a:extLst>
          </p:cNvPr>
          <p:cNvSpPr>
            <a:spLocks noChangeShapeType="1"/>
          </p:cNvSpPr>
          <p:nvPr/>
        </p:nvSpPr>
        <p:spPr bwMode="auto">
          <a:xfrm>
            <a:off x="685800" y="2590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8" name="Rectangle 8">
            <a:extLst>
              <a:ext uri="{FF2B5EF4-FFF2-40B4-BE49-F238E27FC236}">
                <a16:creationId xmlns:a16="http://schemas.microsoft.com/office/drawing/2014/main" id="{3EB94AFA-849A-4304-A11F-F5BCC05B94C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31749" name="Group 10">
            <a:extLst>
              <a:ext uri="{FF2B5EF4-FFF2-40B4-BE49-F238E27FC236}">
                <a16:creationId xmlns:a16="http://schemas.microsoft.com/office/drawing/2014/main" id="{BFEAA41A-B76E-4CCD-96E6-CE2B51DEB13C}"/>
              </a:ext>
            </a:extLst>
          </p:cNvPr>
          <p:cNvGrpSpPr>
            <a:grpSpLocks/>
          </p:cNvGrpSpPr>
          <p:nvPr/>
        </p:nvGrpSpPr>
        <p:grpSpPr bwMode="auto">
          <a:xfrm>
            <a:off x="0" y="0"/>
            <a:ext cx="9144000" cy="976313"/>
            <a:chOff x="0" y="0"/>
            <a:chExt cx="5760" cy="615"/>
          </a:xfrm>
        </p:grpSpPr>
        <p:sp>
          <p:nvSpPr>
            <p:cNvPr id="31751" name="Text Box 11">
              <a:extLst>
                <a:ext uri="{FF2B5EF4-FFF2-40B4-BE49-F238E27FC236}">
                  <a16:creationId xmlns:a16="http://schemas.microsoft.com/office/drawing/2014/main" id="{8E82DBF8-604C-4EEF-8F97-801E444EDD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1752" name="Text Box 12">
              <a:extLst>
                <a:ext uri="{FF2B5EF4-FFF2-40B4-BE49-F238E27FC236}">
                  <a16:creationId xmlns:a16="http://schemas.microsoft.com/office/drawing/2014/main" id="{BE571223-3E04-4B87-83EE-9F08B5CD82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1750" name="Text Box 13">
            <a:extLst>
              <a:ext uri="{FF2B5EF4-FFF2-40B4-BE49-F238E27FC236}">
                <a16:creationId xmlns:a16="http://schemas.microsoft.com/office/drawing/2014/main" id="{A57D812F-921D-451B-BAD3-468EC9015AE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 calcmode="lin" valueType="num">
                                      <p:cBhvr additive="base">
                                        <p:cTn id="12" dur="500" fill="hold"/>
                                        <p:tgtEl>
                                          <p:spTgt spid="46083">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6083">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6083">
                                            <p:txEl>
                                              <p:pRg st="4" end="4"/>
                                            </p:txEl>
                                          </p:spTgt>
                                        </p:tgtEl>
                                        <p:attrNameLst>
                                          <p:attrName>style.visibility</p:attrName>
                                        </p:attrNameLst>
                                      </p:cBhvr>
                                      <p:to>
                                        <p:strVal val="visible"/>
                                      </p:to>
                                    </p:set>
                                    <p:anim calcmode="lin" valueType="num">
                                      <p:cBhvr additive="base">
                                        <p:cTn id="17" dur="500" fill="hold"/>
                                        <p:tgtEl>
                                          <p:spTgt spid="46083">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6083">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46083">
                                            <p:txEl>
                                              <p:pRg st="6" end="6"/>
                                            </p:txEl>
                                          </p:spTgt>
                                        </p:tgtEl>
                                        <p:attrNameLst>
                                          <p:attrName>style.visibility</p:attrName>
                                        </p:attrNameLst>
                                      </p:cBhvr>
                                      <p:to>
                                        <p:strVal val="visible"/>
                                      </p:to>
                                    </p:set>
                                    <p:anim calcmode="lin" valueType="num">
                                      <p:cBhvr additive="base">
                                        <p:cTn id="22" dur="500" fill="hold"/>
                                        <p:tgtEl>
                                          <p:spTgt spid="46083">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608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5">
            <a:extLst>
              <a:ext uri="{FF2B5EF4-FFF2-40B4-BE49-F238E27FC236}">
                <a16:creationId xmlns:a16="http://schemas.microsoft.com/office/drawing/2014/main" id="{BDC6E0DB-2D87-4577-8F9C-51D3A7EBD4E6}"/>
              </a:ext>
            </a:extLst>
          </p:cNvPr>
          <p:cNvSpPr>
            <a:spLocks noChangeArrowheads="1"/>
          </p:cNvSpPr>
          <p:nvPr/>
        </p:nvSpPr>
        <p:spPr bwMode="auto">
          <a:xfrm>
            <a:off x="1066800" y="1752600"/>
            <a:ext cx="685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Branding Efforts Often Include the Use Of:</a:t>
            </a:r>
            <a:r>
              <a:rPr lang="en-US" altLang="en-US" sz="1800"/>
              <a:t> </a:t>
            </a:r>
          </a:p>
        </p:txBody>
      </p:sp>
      <p:sp>
        <p:nvSpPr>
          <p:cNvPr id="41991" name="Rectangle 7">
            <a:extLst>
              <a:ext uri="{FF2B5EF4-FFF2-40B4-BE49-F238E27FC236}">
                <a16:creationId xmlns:a16="http://schemas.microsoft.com/office/drawing/2014/main" id="{7F71D772-BD5B-46FD-81E2-744E35A5A5D9}"/>
              </a:ext>
            </a:extLst>
          </p:cNvPr>
          <p:cNvSpPr>
            <a:spLocks noChangeArrowheads="1"/>
          </p:cNvSpPr>
          <p:nvPr/>
        </p:nvSpPr>
        <p:spPr bwMode="auto">
          <a:xfrm>
            <a:off x="3200400" y="2895600"/>
            <a:ext cx="3627438"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Brand Mark</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Logo</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Trademark</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Graphics</a:t>
            </a:r>
          </a:p>
        </p:txBody>
      </p:sp>
      <p:sp>
        <p:nvSpPr>
          <p:cNvPr id="7171" name="Line 8">
            <a:extLst>
              <a:ext uri="{FF2B5EF4-FFF2-40B4-BE49-F238E27FC236}">
                <a16:creationId xmlns:a16="http://schemas.microsoft.com/office/drawing/2014/main" id="{DE40ED25-FBBD-450F-A099-A43349EBE2BD}"/>
              </a:ext>
            </a:extLst>
          </p:cNvPr>
          <p:cNvSpPr>
            <a:spLocks noChangeShapeType="1"/>
          </p:cNvSpPr>
          <p:nvPr/>
        </p:nvSpPr>
        <p:spPr bwMode="auto">
          <a:xfrm>
            <a:off x="685800" y="23622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2" name="Rectangle 13">
            <a:extLst>
              <a:ext uri="{FF2B5EF4-FFF2-40B4-BE49-F238E27FC236}">
                <a16:creationId xmlns:a16="http://schemas.microsoft.com/office/drawing/2014/main" id="{80F2D577-D51F-4E27-8C41-1EDE1392520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7173" name="Group 18">
            <a:extLst>
              <a:ext uri="{FF2B5EF4-FFF2-40B4-BE49-F238E27FC236}">
                <a16:creationId xmlns:a16="http://schemas.microsoft.com/office/drawing/2014/main" id="{2A8B7B92-4983-4D30-9E1D-E6B7A9C55EDA}"/>
              </a:ext>
            </a:extLst>
          </p:cNvPr>
          <p:cNvGrpSpPr>
            <a:grpSpLocks/>
          </p:cNvGrpSpPr>
          <p:nvPr/>
        </p:nvGrpSpPr>
        <p:grpSpPr bwMode="auto">
          <a:xfrm>
            <a:off x="0" y="0"/>
            <a:ext cx="9144000" cy="976313"/>
            <a:chOff x="0" y="0"/>
            <a:chExt cx="5760" cy="615"/>
          </a:xfrm>
        </p:grpSpPr>
        <p:sp>
          <p:nvSpPr>
            <p:cNvPr id="7175" name="Text Box 19">
              <a:extLst>
                <a:ext uri="{FF2B5EF4-FFF2-40B4-BE49-F238E27FC236}">
                  <a16:creationId xmlns:a16="http://schemas.microsoft.com/office/drawing/2014/main" id="{4F6BE66B-75D2-4751-BD87-36DC81B6F75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176" name="Text Box 20">
              <a:extLst>
                <a:ext uri="{FF2B5EF4-FFF2-40B4-BE49-F238E27FC236}">
                  <a16:creationId xmlns:a16="http://schemas.microsoft.com/office/drawing/2014/main" id="{48A3746D-D9FA-47B9-83BD-EA5C8F270CB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174" name="Text Box 21">
            <a:extLst>
              <a:ext uri="{FF2B5EF4-FFF2-40B4-BE49-F238E27FC236}">
                <a16:creationId xmlns:a16="http://schemas.microsoft.com/office/drawing/2014/main" id="{0B9A811E-1C14-4C9A-8191-08A737398E2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1991">
                                            <p:txEl>
                                              <p:pRg st="0" end="0"/>
                                            </p:txEl>
                                          </p:spTgt>
                                        </p:tgtEl>
                                        <p:attrNameLst>
                                          <p:attrName>style.visibility</p:attrName>
                                        </p:attrNameLst>
                                      </p:cBhvr>
                                      <p:to>
                                        <p:strVal val="visible"/>
                                      </p:to>
                                    </p:set>
                                    <p:anim calcmode="lin" valueType="num">
                                      <p:cBhvr additive="base">
                                        <p:cTn id="7" dur="500" fill="hold"/>
                                        <p:tgtEl>
                                          <p:spTgt spid="419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991">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1991">
                                            <p:txEl>
                                              <p:pRg st="2" end="2"/>
                                            </p:txEl>
                                          </p:spTgt>
                                        </p:tgtEl>
                                        <p:attrNameLst>
                                          <p:attrName>style.visibility</p:attrName>
                                        </p:attrNameLst>
                                      </p:cBhvr>
                                      <p:to>
                                        <p:strVal val="visible"/>
                                      </p:to>
                                    </p:set>
                                    <p:anim calcmode="lin" valueType="num">
                                      <p:cBhvr additive="base">
                                        <p:cTn id="12" dur="500" fill="hold"/>
                                        <p:tgtEl>
                                          <p:spTgt spid="41991">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1991">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1991">
                                            <p:txEl>
                                              <p:pRg st="4" end="4"/>
                                            </p:txEl>
                                          </p:spTgt>
                                        </p:tgtEl>
                                        <p:attrNameLst>
                                          <p:attrName>style.visibility</p:attrName>
                                        </p:attrNameLst>
                                      </p:cBhvr>
                                      <p:to>
                                        <p:strVal val="visible"/>
                                      </p:to>
                                    </p:set>
                                    <p:anim calcmode="lin" valueType="num">
                                      <p:cBhvr additive="base">
                                        <p:cTn id="17" dur="500" fill="hold"/>
                                        <p:tgtEl>
                                          <p:spTgt spid="41991">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1991">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41991">
                                            <p:txEl>
                                              <p:pRg st="6" end="6"/>
                                            </p:txEl>
                                          </p:spTgt>
                                        </p:tgtEl>
                                        <p:attrNameLst>
                                          <p:attrName>style.visibility</p:attrName>
                                        </p:attrNameLst>
                                      </p:cBhvr>
                                      <p:to>
                                        <p:strVal val="visible"/>
                                      </p:to>
                                    </p:set>
                                    <p:anim calcmode="lin" valueType="num">
                                      <p:cBhvr additive="base">
                                        <p:cTn id="22" dur="500" fill="hold"/>
                                        <p:tgtEl>
                                          <p:spTgt spid="41991">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199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Line 2">
            <a:extLst>
              <a:ext uri="{FF2B5EF4-FFF2-40B4-BE49-F238E27FC236}">
                <a16:creationId xmlns:a16="http://schemas.microsoft.com/office/drawing/2014/main" id="{9B364C00-8C83-407E-B643-80259BA6E839}"/>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7" name="Rectangle 3">
            <a:extLst>
              <a:ext uri="{FF2B5EF4-FFF2-40B4-BE49-F238E27FC236}">
                <a16:creationId xmlns:a16="http://schemas.microsoft.com/office/drawing/2014/main" id="{E9799721-DCD9-4A3B-91F9-70F3B2D52597}"/>
              </a:ext>
            </a:extLst>
          </p:cNvPr>
          <p:cNvSpPr>
            <a:spLocks noChangeArrowheads="1"/>
          </p:cNvSpPr>
          <p:nvPr/>
        </p:nvSpPr>
        <p:spPr bwMode="auto">
          <a:xfrm>
            <a:off x="381000" y="2895600"/>
            <a:ext cx="84582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B</a:t>
            </a:r>
            <a:r>
              <a:rPr lang="en-US" altLang="en-US" sz="2800" b="1">
                <a:solidFill>
                  <a:srgbClr val="000099"/>
                </a:solidFill>
                <a:latin typeface="Verdana" panose="020B0604030504040204" pitchFamily="34" charset="0"/>
              </a:rPr>
              <a:t>rand awareness</a:t>
            </a:r>
            <a:r>
              <a:rPr lang="en-US" altLang="en-US" sz="3200">
                <a:latin typeface="Verdana" panose="020B0604030504040204" pitchFamily="34" charset="0"/>
              </a:rPr>
              <a:t> is the process of working toward maximizing recognition of a particular brand</a:t>
            </a:r>
          </a:p>
        </p:txBody>
      </p:sp>
      <p:sp>
        <p:nvSpPr>
          <p:cNvPr id="129028" name="Line 4">
            <a:extLst>
              <a:ext uri="{FF2B5EF4-FFF2-40B4-BE49-F238E27FC236}">
                <a16:creationId xmlns:a16="http://schemas.microsoft.com/office/drawing/2014/main" id="{ED6FC6FC-D02F-4DA4-A22B-DFC954825DF9}"/>
              </a:ext>
            </a:extLst>
          </p:cNvPr>
          <p:cNvSpPr>
            <a:spLocks noChangeShapeType="1"/>
          </p:cNvSpPr>
          <p:nvPr/>
        </p:nvSpPr>
        <p:spPr bwMode="auto">
          <a:xfrm>
            <a:off x="304800" y="2286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9" name="Line 5">
            <a:extLst>
              <a:ext uri="{FF2B5EF4-FFF2-40B4-BE49-F238E27FC236}">
                <a16:creationId xmlns:a16="http://schemas.microsoft.com/office/drawing/2014/main" id="{A45E4DD5-B737-432C-8E94-F537737E344E}"/>
              </a:ext>
            </a:extLst>
          </p:cNvPr>
          <p:cNvSpPr>
            <a:spLocks noChangeShapeType="1"/>
          </p:cNvSpPr>
          <p:nvPr/>
        </p:nvSpPr>
        <p:spPr bwMode="auto">
          <a:xfrm>
            <a:off x="304800" y="5181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0" name="Line 6">
            <a:extLst>
              <a:ext uri="{FF2B5EF4-FFF2-40B4-BE49-F238E27FC236}">
                <a16:creationId xmlns:a16="http://schemas.microsoft.com/office/drawing/2014/main" id="{7391E1E9-F6CC-4651-B2B1-53ACC3D1DD71}"/>
              </a:ext>
            </a:extLst>
          </p:cNvPr>
          <p:cNvSpPr>
            <a:spLocks noChangeShapeType="1"/>
          </p:cNvSpPr>
          <p:nvPr/>
        </p:nvSpPr>
        <p:spPr bwMode="auto">
          <a:xfrm>
            <a:off x="3048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4" name="Text Box 7">
            <a:extLst>
              <a:ext uri="{FF2B5EF4-FFF2-40B4-BE49-F238E27FC236}">
                <a16:creationId xmlns:a16="http://schemas.microsoft.com/office/drawing/2014/main" id="{3F365C6C-F636-4945-B5B4-A9CF2D03B0E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2775" name="Group 8">
            <a:extLst>
              <a:ext uri="{FF2B5EF4-FFF2-40B4-BE49-F238E27FC236}">
                <a16:creationId xmlns:a16="http://schemas.microsoft.com/office/drawing/2014/main" id="{E021741B-E604-48D5-BF2E-DAD3FE87CFAD}"/>
              </a:ext>
            </a:extLst>
          </p:cNvPr>
          <p:cNvGrpSpPr>
            <a:grpSpLocks/>
          </p:cNvGrpSpPr>
          <p:nvPr/>
        </p:nvGrpSpPr>
        <p:grpSpPr bwMode="auto">
          <a:xfrm>
            <a:off x="0" y="0"/>
            <a:ext cx="9144000" cy="976313"/>
            <a:chOff x="0" y="0"/>
            <a:chExt cx="5760" cy="615"/>
          </a:xfrm>
        </p:grpSpPr>
        <p:sp>
          <p:nvSpPr>
            <p:cNvPr id="32777" name="Text Box 9">
              <a:extLst>
                <a:ext uri="{FF2B5EF4-FFF2-40B4-BE49-F238E27FC236}">
                  <a16:creationId xmlns:a16="http://schemas.microsoft.com/office/drawing/2014/main" id="{7234E097-CDA4-4D2D-A816-006C970338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2778" name="Text Box 10">
              <a:extLst>
                <a:ext uri="{FF2B5EF4-FFF2-40B4-BE49-F238E27FC236}">
                  <a16:creationId xmlns:a16="http://schemas.microsoft.com/office/drawing/2014/main" id="{ECCB2629-529A-4740-A7BB-049766350B2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2776" name="Rectangle 11">
            <a:extLst>
              <a:ext uri="{FF2B5EF4-FFF2-40B4-BE49-F238E27FC236}">
                <a16:creationId xmlns:a16="http://schemas.microsoft.com/office/drawing/2014/main" id="{29F43FC8-CF77-40EE-84EC-39E5BF2843FE}"/>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29030"/>
                                        </p:tgtEl>
                                        <p:attrNameLst>
                                          <p:attrName>style.visibility</p:attrName>
                                        </p:attrNameLst>
                                      </p:cBhvr>
                                      <p:to>
                                        <p:strVal val="visible"/>
                                      </p:to>
                                    </p:set>
                                    <p:animEffect transition="in" filter="dissolve">
                                      <p:cBhvr>
                                        <p:cTn id="7" dur="1000"/>
                                        <p:tgtEl>
                                          <p:spTgt spid="129030"/>
                                        </p:tgtEl>
                                      </p:cBhvr>
                                    </p:animEffect>
                                  </p:childTnLst>
                                </p:cTn>
                              </p:par>
                              <p:par>
                                <p:cTn id="8" presetID="9" presetClass="entr" presetSubtype="0" fill="hold" nodeType="withEffect">
                                  <p:stCondLst>
                                    <p:cond delay="0"/>
                                  </p:stCondLst>
                                  <p:childTnLst>
                                    <p:set>
                                      <p:cBhvr>
                                        <p:cTn id="9" dur="1" fill="hold">
                                          <p:stCondLst>
                                            <p:cond delay="0"/>
                                          </p:stCondLst>
                                        </p:cTn>
                                        <p:tgtEl>
                                          <p:spTgt spid="129028"/>
                                        </p:tgtEl>
                                        <p:attrNameLst>
                                          <p:attrName>style.visibility</p:attrName>
                                        </p:attrNameLst>
                                      </p:cBhvr>
                                      <p:to>
                                        <p:strVal val="visible"/>
                                      </p:to>
                                    </p:set>
                                    <p:animEffect transition="in" filter="dissolve">
                                      <p:cBhvr>
                                        <p:cTn id="10" dur="1000"/>
                                        <p:tgtEl>
                                          <p:spTgt spid="12902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9027"/>
                                        </p:tgtEl>
                                        <p:attrNameLst>
                                          <p:attrName>style.visibility</p:attrName>
                                        </p:attrNameLst>
                                      </p:cBhvr>
                                      <p:to>
                                        <p:strVal val="visible"/>
                                      </p:to>
                                    </p:set>
                                    <p:animEffect transition="in" filter="dissolve">
                                      <p:cBhvr>
                                        <p:cTn id="13" dur="1000"/>
                                        <p:tgtEl>
                                          <p:spTgt spid="129027"/>
                                        </p:tgtEl>
                                      </p:cBhvr>
                                    </p:animEffect>
                                  </p:childTnLst>
                                </p:cTn>
                              </p:par>
                              <p:par>
                                <p:cTn id="14" presetID="9" presetClass="entr" presetSubtype="0" fill="hold" nodeType="withEffect">
                                  <p:stCondLst>
                                    <p:cond delay="0"/>
                                  </p:stCondLst>
                                  <p:childTnLst>
                                    <p:set>
                                      <p:cBhvr>
                                        <p:cTn id="15" dur="1" fill="hold">
                                          <p:stCondLst>
                                            <p:cond delay="0"/>
                                          </p:stCondLst>
                                        </p:cTn>
                                        <p:tgtEl>
                                          <p:spTgt spid="129026"/>
                                        </p:tgtEl>
                                        <p:attrNameLst>
                                          <p:attrName>style.visibility</p:attrName>
                                        </p:attrNameLst>
                                      </p:cBhvr>
                                      <p:to>
                                        <p:strVal val="visible"/>
                                      </p:to>
                                    </p:set>
                                    <p:animEffect transition="in" filter="dissolve">
                                      <p:cBhvr>
                                        <p:cTn id="16" dur="1000"/>
                                        <p:tgtEl>
                                          <p:spTgt spid="129026"/>
                                        </p:tgtEl>
                                      </p:cBhvr>
                                    </p:animEffect>
                                  </p:childTnLst>
                                </p:cTn>
                              </p:par>
                              <p:par>
                                <p:cTn id="17" presetID="9" presetClass="entr" presetSubtype="0" fill="hold" nodeType="withEffect">
                                  <p:stCondLst>
                                    <p:cond delay="0"/>
                                  </p:stCondLst>
                                  <p:childTnLst>
                                    <p:set>
                                      <p:cBhvr>
                                        <p:cTn id="18" dur="1" fill="hold">
                                          <p:stCondLst>
                                            <p:cond delay="0"/>
                                          </p:stCondLst>
                                        </p:cTn>
                                        <p:tgtEl>
                                          <p:spTgt spid="129029"/>
                                        </p:tgtEl>
                                        <p:attrNameLst>
                                          <p:attrName>style.visibility</p:attrName>
                                        </p:attrNameLst>
                                      </p:cBhvr>
                                      <p:to>
                                        <p:strVal val="visible"/>
                                      </p:to>
                                    </p:set>
                                    <p:animEffect transition="in" filter="dissolve">
                                      <p:cBhvr>
                                        <p:cTn id="19" dur="1000"/>
                                        <p:tgtEl>
                                          <p:spTgt spid="129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a:extLst>
              <a:ext uri="{FF2B5EF4-FFF2-40B4-BE49-F238E27FC236}">
                <a16:creationId xmlns:a16="http://schemas.microsoft.com/office/drawing/2014/main" id="{152B14CB-79EA-4D3C-B7DA-A137DACE5F81}"/>
              </a:ext>
            </a:extLst>
          </p:cNvPr>
          <p:cNvSpPr>
            <a:spLocks noChangeArrowheads="1"/>
          </p:cNvSpPr>
          <p:nvPr/>
        </p:nvSpPr>
        <p:spPr bwMode="auto">
          <a:xfrm>
            <a:off x="304800" y="1989138"/>
            <a:ext cx="8458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C00000"/>
                </a:solidFill>
                <a:latin typeface="Verdana" panose="020B0604030504040204" pitchFamily="34" charset="0"/>
              </a:rPr>
              <a:t>Many comic book fans associate comics with Marvel because of brand awareness. Because Marvel has such a strong brand, the Walt Disney Company purchased the company for $4 billion.</a:t>
            </a:r>
          </a:p>
        </p:txBody>
      </p:sp>
      <p:sp>
        <p:nvSpPr>
          <p:cNvPr id="33794" name="Text Box 7">
            <a:extLst>
              <a:ext uri="{FF2B5EF4-FFF2-40B4-BE49-F238E27FC236}">
                <a16:creationId xmlns:a16="http://schemas.microsoft.com/office/drawing/2014/main" id="{2704D4C3-67DB-4662-B9CC-32484938A4F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3795" name="Group 8">
            <a:extLst>
              <a:ext uri="{FF2B5EF4-FFF2-40B4-BE49-F238E27FC236}">
                <a16:creationId xmlns:a16="http://schemas.microsoft.com/office/drawing/2014/main" id="{1AC2A2D0-21F8-4E63-9E54-1921E4810D0F}"/>
              </a:ext>
            </a:extLst>
          </p:cNvPr>
          <p:cNvGrpSpPr>
            <a:grpSpLocks/>
          </p:cNvGrpSpPr>
          <p:nvPr/>
        </p:nvGrpSpPr>
        <p:grpSpPr bwMode="auto">
          <a:xfrm>
            <a:off x="0" y="0"/>
            <a:ext cx="9144000" cy="976313"/>
            <a:chOff x="0" y="0"/>
            <a:chExt cx="5760" cy="615"/>
          </a:xfrm>
        </p:grpSpPr>
        <p:sp>
          <p:nvSpPr>
            <p:cNvPr id="33798" name="Text Box 9">
              <a:extLst>
                <a:ext uri="{FF2B5EF4-FFF2-40B4-BE49-F238E27FC236}">
                  <a16:creationId xmlns:a16="http://schemas.microsoft.com/office/drawing/2014/main" id="{7C5DFEB0-CC76-45E2-86D2-78D69EAE407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3799" name="Text Box 10">
              <a:extLst>
                <a:ext uri="{FF2B5EF4-FFF2-40B4-BE49-F238E27FC236}">
                  <a16:creationId xmlns:a16="http://schemas.microsoft.com/office/drawing/2014/main" id="{7FF64C4C-3E51-49AB-95E2-6B908E5ABE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3796" name="Rectangle 11">
            <a:extLst>
              <a:ext uri="{FF2B5EF4-FFF2-40B4-BE49-F238E27FC236}">
                <a16:creationId xmlns:a16="http://schemas.microsoft.com/office/drawing/2014/main" id="{C62D6D6E-EAF5-420E-B598-2F024B204EB6}"/>
              </a:ext>
            </a:extLst>
          </p:cNvPr>
          <p:cNvSpPr>
            <a:spLocks noChangeArrowheads="1"/>
          </p:cNvSpPr>
          <p:nvPr/>
        </p:nvSpPr>
        <p:spPr bwMode="auto">
          <a:xfrm>
            <a:off x="2590800" y="990600"/>
            <a:ext cx="37925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 Awareness</a:t>
            </a:r>
            <a:r>
              <a:rPr lang="en-US" altLang="en-US" sz="1800"/>
              <a:t> </a:t>
            </a:r>
          </a:p>
        </p:txBody>
      </p:sp>
      <p:pic>
        <p:nvPicPr>
          <p:cNvPr id="166914" name="Picture 2">
            <a:extLst>
              <a:ext uri="{FF2B5EF4-FFF2-40B4-BE49-F238E27FC236}">
                <a16:creationId xmlns:a16="http://schemas.microsoft.com/office/drawing/2014/main" id="{0EE0937A-071E-47DF-A402-B43D24C0D2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038600"/>
            <a:ext cx="3810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29027"/>
                                        </p:tgtEl>
                                        <p:attrNameLst>
                                          <p:attrName>style.visibility</p:attrName>
                                        </p:attrNameLst>
                                      </p:cBhvr>
                                      <p:to>
                                        <p:strVal val="visible"/>
                                      </p:to>
                                    </p:set>
                                    <p:animEffect transition="in" filter="dissolve">
                                      <p:cBhvr>
                                        <p:cTn id="7" dur="1000"/>
                                        <p:tgtEl>
                                          <p:spTgt spid="129027"/>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166914"/>
                                        </p:tgtEl>
                                        <p:attrNameLst>
                                          <p:attrName>style.visibility</p:attrName>
                                        </p:attrNameLst>
                                      </p:cBhvr>
                                      <p:to>
                                        <p:strVal val="visible"/>
                                      </p:to>
                                    </p:set>
                                    <p:animEffect transition="in" filter="dissolve">
                                      <p:cBhvr>
                                        <p:cTn id="11" dur="500"/>
                                        <p:tgtEl>
                                          <p:spTgt spid="166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7">
            <a:extLst>
              <a:ext uri="{FF2B5EF4-FFF2-40B4-BE49-F238E27FC236}">
                <a16:creationId xmlns:a16="http://schemas.microsoft.com/office/drawing/2014/main" id="{E69656EF-33B5-4889-96AB-B0BC1A6BF31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4818" name="Group 8">
            <a:extLst>
              <a:ext uri="{FF2B5EF4-FFF2-40B4-BE49-F238E27FC236}">
                <a16:creationId xmlns:a16="http://schemas.microsoft.com/office/drawing/2014/main" id="{7887160C-D991-493E-9BFC-83CD15B747A3}"/>
              </a:ext>
            </a:extLst>
          </p:cNvPr>
          <p:cNvGrpSpPr>
            <a:grpSpLocks/>
          </p:cNvGrpSpPr>
          <p:nvPr/>
        </p:nvGrpSpPr>
        <p:grpSpPr bwMode="auto">
          <a:xfrm>
            <a:off x="0" y="0"/>
            <a:ext cx="9144000" cy="976313"/>
            <a:chOff x="0" y="0"/>
            <a:chExt cx="5760" cy="615"/>
          </a:xfrm>
        </p:grpSpPr>
        <p:sp>
          <p:nvSpPr>
            <p:cNvPr id="34823" name="Text Box 9">
              <a:extLst>
                <a:ext uri="{FF2B5EF4-FFF2-40B4-BE49-F238E27FC236}">
                  <a16:creationId xmlns:a16="http://schemas.microsoft.com/office/drawing/2014/main" id="{B2BC5B57-6277-47FF-91E4-C82EFE9E0AC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4824" name="Text Box 10">
              <a:extLst>
                <a:ext uri="{FF2B5EF4-FFF2-40B4-BE49-F238E27FC236}">
                  <a16:creationId xmlns:a16="http://schemas.microsoft.com/office/drawing/2014/main" id="{1BCAE122-A729-44AE-AAEA-668F1AE6BD7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4819" name="Rectangle 11">
            <a:extLst>
              <a:ext uri="{FF2B5EF4-FFF2-40B4-BE49-F238E27FC236}">
                <a16:creationId xmlns:a16="http://schemas.microsoft.com/office/drawing/2014/main" id="{15EF6FF6-73D0-4692-830C-D53E894E4EF4}"/>
              </a:ext>
            </a:extLst>
          </p:cNvPr>
          <p:cNvSpPr>
            <a:spLocks noChangeArrowheads="1"/>
          </p:cNvSpPr>
          <p:nvPr/>
        </p:nvSpPr>
        <p:spPr bwMode="auto">
          <a:xfrm>
            <a:off x="2590800" y="990600"/>
            <a:ext cx="37925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 Awareness</a:t>
            </a:r>
            <a:r>
              <a:rPr lang="en-US" altLang="en-US" sz="1800"/>
              <a:t> </a:t>
            </a:r>
          </a:p>
        </p:txBody>
      </p:sp>
      <p:sp>
        <p:nvSpPr>
          <p:cNvPr id="116745" name="Text Box 1033">
            <a:extLst>
              <a:ext uri="{FF2B5EF4-FFF2-40B4-BE49-F238E27FC236}">
                <a16:creationId xmlns:a16="http://schemas.microsoft.com/office/drawing/2014/main" id="{41D1F461-A070-4C6E-95D0-143DAD0E5E40}"/>
              </a:ext>
            </a:extLst>
          </p:cNvPr>
          <p:cNvSpPr txBox="1">
            <a:spLocks noChangeArrowheads="1"/>
          </p:cNvSpPr>
          <p:nvPr/>
        </p:nvSpPr>
        <p:spPr bwMode="auto">
          <a:xfrm>
            <a:off x="304800" y="1905000"/>
            <a:ext cx="8153400"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a:solidFill>
                  <a:schemeClr val="tx1"/>
                </a:solidFill>
                <a:latin typeface="Arial" charset="0"/>
                <a:ea typeface="ＭＳ Ｐゴシック" charset="0"/>
                <a:cs typeface="ＭＳ Ｐゴシック" charset="0"/>
              </a:defRPr>
            </a:lvl1pPr>
            <a:lvl2pPr marL="800100" indent="-342900" eaLnBrk="0" hangingPunct="0">
              <a:defRPr>
                <a:solidFill>
                  <a:schemeClr val="tx1"/>
                </a:solidFill>
                <a:latin typeface="Arial" charset="0"/>
                <a:ea typeface="ＭＳ Ｐゴシック" charset="0"/>
              </a:defRPr>
            </a:lvl2pPr>
            <a:lvl3pPr marL="1257300" indent="-342900" eaLnBrk="0" hangingPunct="0">
              <a:defRPr>
                <a:solidFill>
                  <a:schemeClr val="tx1"/>
                </a:solidFill>
                <a:latin typeface="Arial" charset="0"/>
                <a:ea typeface="ＭＳ Ｐゴシック" charset="0"/>
              </a:defRPr>
            </a:lvl3pPr>
            <a:lvl4pPr marL="1714500" indent="-342900" eaLnBrk="0" hangingPunct="0">
              <a:defRPr>
                <a:solidFill>
                  <a:schemeClr val="tx1"/>
                </a:solidFill>
                <a:latin typeface="Arial" charset="0"/>
                <a:ea typeface="ＭＳ Ｐゴシック" charset="0"/>
              </a:defRPr>
            </a:lvl4pPr>
            <a:lvl5pPr marL="2171700" indent="-342900" eaLnBrk="0" hangingPunct="0">
              <a:defRPr>
                <a:solidFill>
                  <a:schemeClr val="tx1"/>
                </a:solidFill>
                <a:latin typeface="Arial" charset="0"/>
                <a:ea typeface="ＭＳ Ｐゴシック" charset="0"/>
              </a:defRPr>
            </a:lvl5pPr>
            <a:lvl6pPr marL="2628900" indent="-342900" eaLnBrk="0" fontAlgn="base" hangingPunct="0">
              <a:spcBef>
                <a:spcPct val="0"/>
              </a:spcBef>
              <a:spcAft>
                <a:spcPct val="0"/>
              </a:spcAft>
              <a:defRPr>
                <a:solidFill>
                  <a:schemeClr val="tx1"/>
                </a:solidFill>
                <a:latin typeface="Arial" charset="0"/>
                <a:ea typeface="ＭＳ Ｐゴシック" charset="0"/>
              </a:defRPr>
            </a:lvl6pPr>
            <a:lvl7pPr marL="3086100" indent="-342900" eaLnBrk="0" fontAlgn="base" hangingPunct="0">
              <a:spcBef>
                <a:spcPct val="0"/>
              </a:spcBef>
              <a:spcAft>
                <a:spcPct val="0"/>
              </a:spcAft>
              <a:defRPr>
                <a:solidFill>
                  <a:schemeClr val="tx1"/>
                </a:solidFill>
                <a:latin typeface="Arial" charset="0"/>
                <a:ea typeface="ＭＳ Ｐゴシック" charset="0"/>
              </a:defRPr>
            </a:lvl7pPr>
            <a:lvl8pPr marL="3543300" indent="-342900" eaLnBrk="0" fontAlgn="base" hangingPunct="0">
              <a:spcBef>
                <a:spcPct val="0"/>
              </a:spcBef>
              <a:spcAft>
                <a:spcPct val="0"/>
              </a:spcAft>
              <a:defRPr>
                <a:solidFill>
                  <a:schemeClr val="tx1"/>
                </a:solidFill>
                <a:latin typeface="Arial" charset="0"/>
                <a:ea typeface="ＭＳ Ｐゴシック" charset="0"/>
              </a:defRPr>
            </a:lvl8pPr>
            <a:lvl9pPr marL="4000500" indent="-3429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400">
                <a:latin typeface="Verdana" charset="0"/>
              </a:rPr>
              <a:t>Despite moderate expectations, </a:t>
            </a:r>
            <a:r>
              <a:rPr lang="en-US" sz="2400" i="1">
                <a:latin typeface="Verdana" charset="0"/>
              </a:rPr>
              <a:t>Teenage Mutant Ninja Turtles</a:t>
            </a:r>
            <a:r>
              <a:rPr lang="en-US" sz="2400">
                <a:latin typeface="Verdana" charset="0"/>
              </a:rPr>
              <a:t>, the fifth installment of the film franchise, stunned </a:t>
            </a:r>
            <a:r>
              <a:rPr lang="en-US" sz="2400" i="1">
                <a:latin typeface="Verdana" charset="0"/>
              </a:rPr>
              <a:t>Guardians of the Galaxy</a:t>
            </a:r>
            <a:r>
              <a:rPr lang="en-US" sz="2400">
                <a:latin typeface="Verdana" charset="0"/>
              </a:rPr>
              <a:t> by dethroning the superhero squadron after just one week at No. 1, shattering sales forecasts by $20 million.</a:t>
            </a:r>
          </a:p>
        </p:txBody>
      </p:sp>
      <p:pic>
        <p:nvPicPr>
          <p:cNvPr id="34821" name="Picture 1034" descr="teen">
            <a:extLst>
              <a:ext uri="{FF2B5EF4-FFF2-40B4-BE49-F238E27FC236}">
                <a16:creationId xmlns:a16="http://schemas.microsoft.com/office/drawing/2014/main" id="{1F52FDCB-3B71-4C10-AC4C-5CD2AD1872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4191000"/>
            <a:ext cx="365760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7" name="Text Box 1035">
            <a:extLst>
              <a:ext uri="{FF2B5EF4-FFF2-40B4-BE49-F238E27FC236}">
                <a16:creationId xmlns:a16="http://schemas.microsoft.com/office/drawing/2014/main" id="{DD320A51-F31A-4DBF-9E84-F72E9338351F}"/>
              </a:ext>
            </a:extLst>
          </p:cNvPr>
          <p:cNvSpPr txBox="1">
            <a:spLocks noChangeArrowheads="1"/>
          </p:cNvSpPr>
          <p:nvPr/>
        </p:nvSpPr>
        <p:spPr bwMode="auto">
          <a:xfrm>
            <a:off x="609600" y="4572000"/>
            <a:ext cx="3352800" cy="131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71475" indent="-371475" eaLnBrk="0" hangingPunct="0">
              <a:defRPr>
                <a:solidFill>
                  <a:schemeClr val="tx1"/>
                </a:solidFill>
                <a:latin typeface="Arial" charset="0"/>
                <a:ea typeface="ＭＳ Ｐゴシック" charset="0"/>
                <a:cs typeface="ＭＳ Ｐゴシック" charset="0"/>
              </a:defRPr>
            </a:lvl1pPr>
            <a:lvl2pPr marL="828675" indent="-371475" eaLnBrk="0" hangingPunct="0">
              <a:defRPr>
                <a:solidFill>
                  <a:schemeClr val="tx1"/>
                </a:solidFill>
                <a:latin typeface="Arial" charset="0"/>
                <a:ea typeface="ＭＳ Ｐゴシック" charset="0"/>
              </a:defRPr>
            </a:lvl2pPr>
            <a:lvl3pPr marL="1285875" indent="-371475" eaLnBrk="0" hangingPunct="0">
              <a:defRPr>
                <a:solidFill>
                  <a:schemeClr val="tx1"/>
                </a:solidFill>
                <a:latin typeface="Arial" charset="0"/>
                <a:ea typeface="ＭＳ Ｐゴシック" charset="0"/>
              </a:defRPr>
            </a:lvl3pPr>
            <a:lvl4pPr marL="1743075" indent="-371475" eaLnBrk="0" hangingPunct="0">
              <a:defRPr>
                <a:solidFill>
                  <a:schemeClr val="tx1"/>
                </a:solidFill>
                <a:latin typeface="Arial" charset="0"/>
                <a:ea typeface="ＭＳ Ｐゴシック" charset="0"/>
              </a:defRPr>
            </a:lvl4pPr>
            <a:lvl5pPr marL="2200275" indent="-371475" eaLnBrk="0" hangingPunct="0">
              <a:defRPr>
                <a:solidFill>
                  <a:schemeClr val="tx1"/>
                </a:solidFill>
                <a:latin typeface="Arial" charset="0"/>
                <a:ea typeface="ＭＳ Ｐゴシック" charset="0"/>
              </a:defRPr>
            </a:lvl5pPr>
            <a:lvl6pPr marL="2657475" indent="-371475" eaLnBrk="0" fontAlgn="base" hangingPunct="0">
              <a:spcBef>
                <a:spcPct val="0"/>
              </a:spcBef>
              <a:spcAft>
                <a:spcPct val="0"/>
              </a:spcAft>
              <a:defRPr>
                <a:solidFill>
                  <a:schemeClr val="tx1"/>
                </a:solidFill>
                <a:latin typeface="Arial" charset="0"/>
                <a:ea typeface="ＭＳ Ｐゴシック" charset="0"/>
              </a:defRPr>
            </a:lvl6pPr>
            <a:lvl7pPr marL="3114675" indent="-371475" eaLnBrk="0" fontAlgn="base" hangingPunct="0">
              <a:spcBef>
                <a:spcPct val="0"/>
              </a:spcBef>
              <a:spcAft>
                <a:spcPct val="0"/>
              </a:spcAft>
              <a:defRPr>
                <a:solidFill>
                  <a:schemeClr val="tx1"/>
                </a:solidFill>
                <a:latin typeface="Arial" charset="0"/>
                <a:ea typeface="ＭＳ Ｐゴシック" charset="0"/>
              </a:defRPr>
            </a:lvl7pPr>
            <a:lvl8pPr marL="3571875" indent="-371475" eaLnBrk="0" fontAlgn="base" hangingPunct="0">
              <a:spcBef>
                <a:spcPct val="0"/>
              </a:spcBef>
              <a:spcAft>
                <a:spcPct val="0"/>
              </a:spcAft>
              <a:defRPr>
                <a:solidFill>
                  <a:schemeClr val="tx1"/>
                </a:solidFill>
                <a:latin typeface="Arial" charset="0"/>
                <a:ea typeface="ＭＳ Ｐゴシック" charset="0"/>
              </a:defRPr>
            </a:lvl8pPr>
            <a:lvl9pPr marL="4029075" indent="-371475"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a:t>      </a:t>
            </a:r>
            <a:r>
              <a:rPr lang="en-US" sz="2000">
                <a:solidFill>
                  <a:srgbClr val="A50021"/>
                </a:solidFill>
                <a:latin typeface="Verdana" charset="0"/>
              </a:rPr>
              <a:t>In nearly 25 years, no Teenage Mutant Ninja Turtles film has opened below No. 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7">
            <a:extLst>
              <a:ext uri="{FF2B5EF4-FFF2-40B4-BE49-F238E27FC236}">
                <a16:creationId xmlns:a16="http://schemas.microsoft.com/office/drawing/2014/main" id="{1A378AA6-8F77-496E-9F3A-0E0C40FB23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5842" name="Group 8">
            <a:extLst>
              <a:ext uri="{FF2B5EF4-FFF2-40B4-BE49-F238E27FC236}">
                <a16:creationId xmlns:a16="http://schemas.microsoft.com/office/drawing/2014/main" id="{1159B0C4-746F-440C-ACCB-786007CEF2F9}"/>
              </a:ext>
            </a:extLst>
          </p:cNvPr>
          <p:cNvGrpSpPr>
            <a:grpSpLocks/>
          </p:cNvGrpSpPr>
          <p:nvPr/>
        </p:nvGrpSpPr>
        <p:grpSpPr bwMode="auto">
          <a:xfrm>
            <a:off x="0" y="0"/>
            <a:ext cx="9144000" cy="976313"/>
            <a:chOff x="0" y="0"/>
            <a:chExt cx="5760" cy="615"/>
          </a:xfrm>
        </p:grpSpPr>
        <p:sp>
          <p:nvSpPr>
            <p:cNvPr id="35846" name="Text Box 9">
              <a:extLst>
                <a:ext uri="{FF2B5EF4-FFF2-40B4-BE49-F238E27FC236}">
                  <a16:creationId xmlns:a16="http://schemas.microsoft.com/office/drawing/2014/main" id="{BEC92B45-3B5D-4A6F-B3AD-E5AA93775BE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5847" name="Text Box 10">
              <a:extLst>
                <a:ext uri="{FF2B5EF4-FFF2-40B4-BE49-F238E27FC236}">
                  <a16:creationId xmlns:a16="http://schemas.microsoft.com/office/drawing/2014/main" id="{25076A81-DF99-403B-A80A-3C51DFB567E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5843" name="Rectangle 11">
            <a:extLst>
              <a:ext uri="{FF2B5EF4-FFF2-40B4-BE49-F238E27FC236}">
                <a16:creationId xmlns:a16="http://schemas.microsoft.com/office/drawing/2014/main" id="{7FADC161-E0CA-4EAA-BC60-BF6BA889DE99}"/>
              </a:ext>
            </a:extLst>
          </p:cNvPr>
          <p:cNvSpPr>
            <a:spLocks noChangeArrowheads="1"/>
          </p:cNvSpPr>
          <p:nvPr/>
        </p:nvSpPr>
        <p:spPr bwMode="auto">
          <a:xfrm>
            <a:off x="2590800" y="990600"/>
            <a:ext cx="37925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 Awareness</a:t>
            </a:r>
            <a:r>
              <a:rPr lang="en-US" altLang="en-US" sz="1800"/>
              <a:t> </a:t>
            </a:r>
          </a:p>
        </p:txBody>
      </p:sp>
      <p:sp>
        <p:nvSpPr>
          <p:cNvPr id="140298" name="Text Box 10">
            <a:extLst>
              <a:ext uri="{FF2B5EF4-FFF2-40B4-BE49-F238E27FC236}">
                <a16:creationId xmlns:a16="http://schemas.microsoft.com/office/drawing/2014/main" id="{61DE0E4A-1D31-4E3F-9CD1-E5772F131101}"/>
              </a:ext>
            </a:extLst>
          </p:cNvPr>
          <p:cNvSpPr txBox="1">
            <a:spLocks noChangeArrowheads="1"/>
          </p:cNvSpPr>
          <p:nvPr/>
        </p:nvSpPr>
        <p:spPr bwMode="auto">
          <a:xfrm>
            <a:off x="609600" y="1905000"/>
            <a:ext cx="76200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Times New Roman" charset="0"/>
              </a:rPr>
              <a:t>In 2016, Teenage Mutant Ninja Turtles: Out of the Shadows, continued the streak of being #1 when it did $35 million in ticket sales in its first weekend.</a:t>
            </a:r>
          </a:p>
        </p:txBody>
      </p:sp>
      <p:pic>
        <p:nvPicPr>
          <p:cNvPr id="35845" name="Picture 11" descr="I:\temp\nin.jpg">
            <a:extLst>
              <a:ext uri="{FF2B5EF4-FFF2-40B4-BE49-F238E27FC236}">
                <a16:creationId xmlns:a16="http://schemas.microsoft.com/office/drawing/2014/main" id="{C510666E-63D1-4CE9-B4E3-F834F24C2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754438"/>
            <a:ext cx="4770438"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Line 2">
            <a:extLst>
              <a:ext uri="{FF2B5EF4-FFF2-40B4-BE49-F238E27FC236}">
                <a16:creationId xmlns:a16="http://schemas.microsoft.com/office/drawing/2014/main" id="{76ADEF02-EF4C-40EC-8D44-C86DA70AC032}"/>
              </a:ext>
            </a:extLst>
          </p:cNvPr>
          <p:cNvSpPr>
            <a:spLocks noChangeShapeType="1"/>
          </p:cNvSpPr>
          <p:nvPr/>
        </p:nvSpPr>
        <p:spPr bwMode="auto">
          <a:xfrm>
            <a:off x="304800" y="4038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1" name="Rectangle 3">
            <a:extLst>
              <a:ext uri="{FF2B5EF4-FFF2-40B4-BE49-F238E27FC236}">
                <a16:creationId xmlns:a16="http://schemas.microsoft.com/office/drawing/2014/main" id="{8765607C-C62B-4484-9E2B-2D2A9AA125E1}"/>
              </a:ext>
            </a:extLst>
          </p:cNvPr>
          <p:cNvSpPr>
            <a:spLocks noChangeArrowheads="1"/>
          </p:cNvSpPr>
          <p:nvPr/>
        </p:nvSpPr>
        <p:spPr bwMode="auto">
          <a:xfrm>
            <a:off x="381000" y="1905000"/>
            <a:ext cx="85344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B</a:t>
            </a:r>
            <a:r>
              <a:rPr lang="en-US" altLang="en-US" sz="2800" b="1">
                <a:solidFill>
                  <a:srgbClr val="000099"/>
                </a:solidFill>
                <a:latin typeface="Verdana" panose="020B0604030504040204" pitchFamily="34" charset="0"/>
              </a:rPr>
              <a:t>rand image</a:t>
            </a:r>
            <a:r>
              <a:rPr lang="en-US" altLang="en-US" sz="3200">
                <a:latin typeface="Verdana" panose="020B0604030504040204" pitchFamily="34" charset="0"/>
              </a:rPr>
              <a:t> refers to consumer perceptions linked to a particular brand such as health, excitement, fun or family</a:t>
            </a:r>
          </a:p>
        </p:txBody>
      </p:sp>
      <p:sp>
        <p:nvSpPr>
          <p:cNvPr id="130052" name="Line 4">
            <a:extLst>
              <a:ext uri="{FF2B5EF4-FFF2-40B4-BE49-F238E27FC236}">
                <a16:creationId xmlns:a16="http://schemas.microsoft.com/office/drawing/2014/main" id="{9A002AB4-7666-42AA-A414-47F32EFDDE36}"/>
              </a:ext>
            </a:extLst>
          </p:cNvPr>
          <p:cNvSpPr>
            <a:spLocks noChangeShapeType="1"/>
          </p:cNvSpPr>
          <p:nvPr/>
        </p:nvSpPr>
        <p:spPr bwMode="auto">
          <a:xfrm>
            <a:off x="3048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3" name="Line 5">
            <a:extLst>
              <a:ext uri="{FF2B5EF4-FFF2-40B4-BE49-F238E27FC236}">
                <a16:creationId xmlns:a16="http://schemas.microsoft.com/office/drawing/2014/main" id="{CE0927ED-3ED3-4E31-9F3C-123C7082A2CB}"/>
              </a:ext>
            </a:extLst>
          </p:cNvPr>
          <p:cNvSpPr>
            <a:spLocks noChangeShapeType="1"/>
          </p:cNvSpPr>
          <p:nvPr/>
        </p:nvSpPr>
        <p:spPr bwMode="auto">
          <a:xfrm>
            <a:off x="304800" y="4114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4" name="Line 6">
            <a:extLst>
              <a:ext uri="{FF2B5EF4-FFF2-40B4-BE49-F238E27FC236}">
                <a16:creationId xmlns:a16="http://schemas.microsoft.com/office/drawing/2014/main" id="{A1BC6F6D-832B-4E55-AD4A-CA3A6F680E4B}"/>
              </a:ext>
            </a:extLst>
          </p:cNvPr>
          <p:cNvSpPr>
            <a:spLocks noChangeShapeType="1"/>
          </p:cNvSpPr>
          <p:nvPr/>
        </p:nvSpPr>
        <p:spPr bwMode="auto">
          <a:xfrm>
            <a:off x="3048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0" name="Text Box 7">
            <a:extLst>
              <a:ext uri="{FF2B5EF4-FFF2-40B4-BE49-F238E27FC236}">
                <a16:creationId xmlns:a16="http://schemas.microsoft.com/office/drawing/2014/main" id="{A5887128-4B5C-49E2-9B1C-733AB15D16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6871" name="Group 8">
            <a:extLst>
              <a:ext uri="{FF2B5EF4-FFF2-40B4-BE49-F238E27FC236}">
                <a16:creationId xmlns:a16="http://schemas.microsoft.com/office/drawing/2014/main" id="{D516AA3C-245C-4528-8D1C-3C959E03AFBD}"/>
              </a:ext>
            </a:extLst>
          </p:cNvPr>
          <p:cNvGrpSpPr>
            <a:grpSpLocks/>
          </p:cNvGrpSpPr>
          <p:nvPr/>
        </p:nvGrpSpPr>
        <p:grpSpPr bwMode="auto">
          <a:xfrm>
            <a:off x="0" y="0"/>
            <a:ext cx="9144000" cy="976313"/>
            <a:chOff x="0" y="0"/>
            <a:chExt cx="5760" cy="615"/>
          </a:xfrm>
        </p:grpSpPr>
        <p:sp>
          <p:nvSpPr>
            <p:cNvPr id="36875" name="Text Box 9">
              <a:extLst>
                <a:ext uri="{FF2B5EF4-FFF2-40B4-BE49-F238E27FC236}">
                  <a16:creationId xmlns:a16="http://schemas.microsoft.com/office/drawing/2014/main" id="{055369AA-F9E2-4B48-A5A8-3D434A67F13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6876" name="Text Box 10">
              <a:extLst>
                <a:ext uri="{FF2B5EF4-FFF2-40B4-BE49-F238E27FC236}">
                  <a16:creationId xmlns:a16="http://schemas.microsoft.com/office/drawing/2014/main" id="{834E547E-575D-4A98-8AE9-DEBBAB5DE5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6872" name="Rectangle 11">
            <a:extLst>
              <a:ext uri="{FF2B5EF4-FFF2-40B4-BE49-F238E27FC236}">
                <a16:creationId xmlns:a16="http://schemas.microsoft.com/office/drawing/2014/main" id="{EBF3CFEC-EF20-4D2B-B635-26B6EEBB6265}"/>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30060" name="Rectangle 12">
            <a:extLst>
              <a:ext uri="{FF2B5EF4-FFF2-40B4-BE49-F238E27FC236}">
                <a16:creationId xmlns:a16="http://schemas.microsoft.com/office/drawing/2014/main" id="{2150938E-B08B-49E4-A0DE-9347ECA79881}"/>
              </a:ext>
            </a:extLst>
          </p:cNvPr>
          <p:cNvSpPr>
            <a:spLocks noChangeArrowheads="1"/>
          </p:cNvSpPr>
          <p:nvPr/>
        </p:nvSpPr>
        <p:spPr bwMode="auto">
          <a:xfrm>
            <a:off x="381000" y="4632325"/>
            <a:ext cx="6400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solidFill>
                  <a:srgbClr val="CC0000"/>
                </a:solidFill>
                <a:latin typeface="Verdana" panose="020B0604030504040204" pitchFamily="34" charset="0"/>
              </a:rPr>
              <a:t>For example, the Disney brand is associated with family fun and entertainment </a:t>
            </a:r>
          </a:p>
        </p:txBody>
      </p:sp>
      <p:pic>
        <p:nvPicPr>
          <p:cNvPr id="130063" name="Picture 15" descr="disney_logo">
            <a:extLst>
              <a:ext uri="{FF2B5EF4-FFF2-40B4-BE49-F238E27FC236}">
                <a16:creationId xmlns:a16="http://schemas.microsoft.com/office/drawing/2014/main" id="{4B0330F1-6115-4A30-91CC-C2AD8C76B3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191000"/>
            <a:ext cx="20193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30054"/>
                                        </p:tgtEl>
                                        <p:attrNameLst>
                                          <p:attrName>style.visibility</p:attrName>
                                        </p:attrNameLst>
                                      </p:cBhvr>
                                      <p:to>
                                        <p:strVal val="visible"/>
                                      </p:to>
                                    </p:set>
                                    <p:animEffect transition="in" filter="dissolve">
                                      <p:cBhvr>
                                        <p:cTn id="7" dur="1000"/>
                                        <p:tgtEl>
                                          <p:spTgt spid="130054"/>
                                        </p:tgtEl>
                                      </p:cBhvr>
                                    </p:animEffect>
                                  </p:childTnLst>
                                </p:cTn>
                              </p:par>
                              <p:par>
                                <p:cTn id="8" presetID="9" presetClass="entr" presetSubtype="0" fill="hold" nodeType="withEffect">
                                  <p:stCondLst>
                                    <p:cond delay="0"/>
                                  </p:stCondLst>
                                  <p:childTnLst>
                                    <p:set>
                                      <p:cBhvr>
                                        <p:cTn id="9" dur="1" fill="hold">
                                          <p:stCondLst>
                                            <p:cond delay="0"/>
                                          </p:stCondLst>
                                        </p:cTn>
                                        <p:tgtEl>
                                          <p:spTgt spid="130052"/>
                                        </p:tgtEl>
                                        <p:attrNameLst>
                                          <p:attrName>style.visibility</p:attrName>
                                        </p:attrNameLst>
                                      </p:cBhvr>
                                      <p:to>
                                        <p:strVal val="visible"/>
                                      </p:to>
                                    </p:set>
                                    <p:animEffect transition="in" filter="dissolve">
                                      <p:cBhvr>
                                        <p:cTn id="10" dur="1000"/>
                                        <p:tgtEl>
                                          <p:spTgt spid="13005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0051"/>
                                        </p:tgtEl>
                                        <p:attrNameLst>
                                          <p:attrName>style.visibility</p:attrName>
                                        </p:attrNameLst>
                                      </p:cBhvr>
                                      <p:to>
                                        <p:strVal val="visible"/>
                                      </p:to>
                                    </p:set>
                                    <p:animEffect transition="in" filter="dissolve">
                                      <p:cBhvr>
                                        <p:cTn id="13" dur="1000"/>
                                        <p:tgtEl>
                                          <p:spTgt spid="130051"/>
                                        </p:tgtEl>
                                      </p:cBhvr>
                                    </p:animEffect>
                                  </p:childTnLst>
                                </p:cTn>
                              </p:par>
                              <p:par>
                                <p:cTn id="14" presetID="9" presetClass="entr" presetSubtype="0" fill="hold" nodeType="withEffect">
                                  <p:stCondLst>
                                    <p:cond delay="0"/>
                                  </p:stCondLst>
                                  <p:childTnLst>
                                    <p:set>
                                      <p:cBhvr>
                                        <p:cTn id="15" dur="1" fill="hold">
                                          <p:stCondLst>
                                            <p:cond delay="0"/>
                                          </p:stCondLst>
                                        </p:cTn>
                                        <p:tgtEl>
                                          <p:spTgt spid="130050"/>
                                        </p:tgtEl>
                                        <p:attrNameLst>
                                          <p:attrName>style.visibility</p:attrName>
                                        </p:attrNameLst>
                                      </p:cBhvr>
                                      <p:to>
                                        <p:strVal val="visible"/>
                                      </p:to>
                                    </p:set>
                                    <p:animEffect transition="in" filter="dissolve">
                                      <p:cBhvr>
                                        <p:cTn id="16" dur="1000"/>
                                        <p:tgtEl>
                                          <p:spTgt spid="130050"/>
                                        </p:tgtEl>
                                      </p:cBhvr>
                                    </p:animEffect>
                                  </p:childTnLst>
                                </p:cTn>
                              </p:par>
                              <p:par>
                                <p:cTn id="17" presetID="9" presetClass="entr" presetSubtype="0" fill="hold" nodeType="withEffect">
                                  <p:stCondLst>
                                    <p:cond delay="0"/>
                                  </p:stCondLst>
                                  <p:childTnLst>
                                    <p:set>
                                      <p:cBhvr>
                                        <p:cTn id="18" dur="1" fill="hold">
                                          <p:stCondLst>
                                            <p:cond delay="0"/>
                                          </p:stCondLst>
                                        </p:cTn>
                                        <p:tgtEl>
                                          <p:spTgt spid="130053"/>
                                        </p:tgtEl>
                                        <p:attrNameLst>
                                          <p:attrName>style.visibility</p:attrName>
                                        </p:attrNameLst>
                                      </p:cBhvr>
                                      <p:to>
                                        <p:strVal val="visible"/>
                                      </p:to>
                                    </p:set>
                                    <p:animEffect transition="in" filter="dissolve">
                                      <p:cBhvr>
                                        <p:cTn id="19" dur="1000"/>
                                        <p:tgtEl>
                                          <p:spTgt spid="130053"/>
                                        </p:tgtEl>
                                      </p:cBhvr>
                                    </p:animEffect>
                                  </p:childTnLst>
                                </p:cTn>
                              </p:par>
                            </p:childTnLst>
                          </p:cTn>
                        </p:par>
                        <p:par>
                          <p:cTn id="20" fill="hold" nodeType="afterGroup">
                            <p:stCondLst>
                              <p:cond delay="1000"/>
                            </p:stCondLst>
                            <p:childTnLst>
                              <p:par>
                                <p:cTn id="21" presetID="5" presetClass="entr" presetSubtype="10" fill="hold" grpId="0" nodeType="afterEffect">
                                  <p:stCondLst>
                                    <p:cond delay="0"/>
                                  </p:stCondLst>
                                  <p:childTnLst>
                                    <p:set>
                                      <p:cBhvr>
                                        <p:cTn id="22" dur="1" fill="hold">
                                          <p:stCondLst>
                                            <p:cond delay="0"/>
                                          </p:stCondLst>
                                        </p:cTn>
                                        <p:tgtEl>
                                          <p:spTgt spid="130060"/>
                                        </p:tgtEl>
                                        <p:attrNameLst>
                                          <p:attrName>style.visibility</p:attrName>
                                        </p:attrNameLst>
                                      </p:cBhvr>
                                      <p:to>
                                        <p:strVal val="visible"/>
                                      </p:to>
                                    </p:set>
                                    <p:animEffect transition="in" filter="checkerboard(across)">
                                      <p:cBhvr>
                                        <p:cTn id="23" dur="500"/>
                                        <p:tgtEl>
                                          <p:spTgt spid="130060"/>
                                        </p:tgtEl>
                                      </p:cBhvr>
                                    </p:animEffect>
                                  </p:childTnLst>
                                </p:cTn>
                              </p:par>
                              <p:par>
                                <p:cTn id="24" presetID="9" presetClass="entr" presetSubtype="0" fill="hold" nodeType="withEffect">
                                  <p:stCondLst>
                                    <p:cond delay="0"/>
                                  </p:stCondLst>
                                  <p:childTnLst>
                                    <p:set>
                                      <p:cBhvr>
                                        <p:cTn id="25" dur="1" fill="hold">
                                          <p:stCondLst>
                                            <p:cond delay="0"/>
                                          </p:stCondLst>
                                        </p:cTn>
                                        <p:tgtEl>
                                          <p:spTgt spid="130063"/>
                                        </p:tgtEl>
                                        <p:attrNameLst>
                                          <p:attrName>style.visibility</p:attrName>
                                        </p:attrNameLst>
                                      </p:cBhvr>
                                      <p:to>
                                        <p:strVal val="visible"/>
                                      </p:to>
                                    </p:set>
                                    <p:animEffect transition="in" filter="dissolve">
                                      <p:cBhvr>
                                        <p:cTn id="26" dur="500"/>
                                        <p:tgtEl>
                                          <p:spTgt spid="130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P spid="1300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Text Box 7">
            <a:extLst>
              <a:ext uri="{FF2B5EF4-FFF2-40B4-BE49-F238E27FC236}">
                <a16:creationId xmlns:a16="http://schemas.microsoft.com/office/drawing/2014/main" id="{A5887128-4B5C-49E2-9B1C-733AB15D16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grpSp>
        <p:nvGrpSpPr>
          <p:cNvPr id="36871" name="Group 8">
            <a:extLst>
              <a:ext uri="{FF2B5EF4-FFF2-40B4-BE49-F238E27FC236}">
                <a16:creationId xmlns:a16="http://schemas.microsoft.com/office/drawing/2014/main" id="{D516AA3C-245C-4528-8D1C-3C959E03AFBD}"/>
              </a:ext>
            </a:extLst>
          </p:cNvPr>
          <p:cNvGrpSpPr>
            <a:grpSpLocks/>
          </p:cNvGrpSpPr>
          <p:nvPr/>
        </p:nvGrpSpPr>
        <p:grpSpPr bwMode="auto">
          <a:xfrm>
            <a:off x="0" y="0"/>
            <a:ext cx="9144000" cy="976313"/>
            <a:chOff x="0" y="0"/>
            <a:chExt cx="5760" cy="615"/>
          </a:xfrm>
        </p:grpSpPr>
        <p:sp>
          <p:nvSpPr>
            <p:cNvPr id="36875" name="Text Box 9">
              <a:extLst>
                <a:ext uri="{FF2B5EF4-FFF2-40B4-BE49-F238E27FC236}">
                  <a16:creationId xmlns:a16="http://schemas.microsoft.com/office/drawing/2014/main" id="{055369AA-F9E2-4B48-A5A8-3D434A67F13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6.1</a:t>
              </a:r>
            </a:p>
          </p:txBody>
        </p:sp>
        <p:sp>
          <p:nvSpPr>
            <p:cNvPr id="36876" name="Text Box 10">
              <a:extLst>
                <a:ext uri="{FF2B5EF4-FFF2-40B4-BE49-F238E27FC236}">
                  <a16:creationId xmlns:a16="http://schemas.microsoft.com/office/drawing/2014/main" id="{834E547E-575D-4A98-8AE9-DEBBAB5DE5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Branding &amp; Licensing</a:t>
              </a:r>
            </a:p>
          </p:txBody>
        </p:sp>
      </p:grpSp>
      <p:sp>
        <p:nvSpPr>
          <p:cNvPr id="36872" name="Rectangle 11">
            <a:extLst>
              <a:ext uri="{FF2B5EF4-FFF2-40B4-BE49-F238E27FC236}">
                <a16:creationId xmlns:a16="http://schemas.microsoft.com/office/drawing/2014/main" id="{EBF3CFEC-EF20-4D2B-B635-26B6EEBB6265}"/>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Branding</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p>
        </p:txBody>
      </p:sp>
      <p:sp>
        <p:nvSpPr>
          <p:cNvPr id="130060" name="Rectangle 12">
            <a:extLst>
              <a:ext uri="{FF2B5EF4-FFF2-40B4-BE49-F238E27FC236}">
                <a16:creationId xmlns:a16="http://schemas.microsoft.com/office/drawing/2014/main" id="{2150938E-B08B-49E4-A0DE-9347ECA79881}"/>
              </a:ext>
            </a:extLst>
          </p:cNvPr>
          <p:cNvSpPr>
            <a:spLocks noChangeArrowheads="1"/>
          </p:cNvSpPr>
          <p:nvPr/>
        </p:nvSpPr>
        <p:spPr bwMode="auto">
          <a:xfrm>
            <a:off x="304800" y="2305748"/>
            <a:ext cx="3602038"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algn="ctr" eaLnBrk="1" hangingPunct="1"/>
            <a:r>
              <a:rPr lang="en-US" altLang="en-US" sz="2000" i="1" dirty="0">
                <a:solidFill>
                  <a:srgbClr val="008000"/>
                </a:solidFill>
                <a:latin typeface="Verdana" panose="020B0604030504040204" pitchFamily="34" charset="0"/>
              </a:rPr>
              <a:t>Billie </a:t>
            </a:r>
            <a:r>
              <a:rPr lang="en-US" altLang="en-US" sz="2000" i="1" dirty="0" err="1">
                <a:solidFill>
                  <a:srgbClr val="008000"/>
                </a:solidFill>
                <a:latin typeface="Verdana" panose="020B0604030504040204" pitchFamily="34" charset="0"/>
              </a:rPr>
              <a:t>Eilish</a:t>
            </a:r>
            <a:r>
              <a:rPr lang="en-US" altLang="en-US" sz="2000" i="1" dirty="0">
                <a:solidFill>
                  <a:srgbClr val="008000"/>
                </a:solidFill>
                <a:latin typeface="Verdana" panose="020B0604030504040204" pitchFamily="34" charset="0"/>
              </a:rPr>
              <a:t> has ventured into yet another fashion collaboration with fashion brand H&amp;M for a collection aimed at promoting sustainability. The collection, made entirely from sustainable materials, is made up of items inspired by </a:t>
            </a:r>
            <a:r>
              <a:rPr lang="en-US" altLang="en-US" sz="2000" i="1" dirty="0" err="1">
                <a:solidFill>
                  <a:srgbClr val="008000"/>
                </a:solidFill>
                <a:latin typeface="Verdana" panose="020B0604030504040204" pitchFamily="34" charset="0"/>
              </a:rPr>
              <a:t>Eilish’s</a:t>
            </a:r>
            <a:r>
              <a:rPr lang="en-US" altLang="en-US" sz="2000" i="1" dirty="0">
                <a:solidFill>
                  <a:srgbClr val="008000"/>
                </a:solidFill>
                <a:latin typeface="Verdana" panose="020B0604030504040204" pitchFamily="34" charset="0"/>
              </a:rPr>
              <a:t> signature style.</a:t>
            </a:r>
            <a:endParaRPr kumimoji="0" lang="en-US" altLang="en-US" sz="2000" b="0" i="1" u="none" strike="noStrike" kern="1200" cap="none" spc="0" normalizeH="0" baseline="0" noProof="0" dirty="0">
              <a:ln>
                <a:noFill/>
              </a:ln>
              <a:solidFill>
                <a:srgbClr val="008000"/>
              </a:solidFill>
              <a:effectLst/>
              <a:uLnTx/>
              <a:uFillTx/>
              <a:latin typeface="Verdana" panose="020B0604030504040204" pitchFamily="34" charset="0"/>
            </a:endParaRPr>
          </a:p>
        </p:txBody>
      </p:sp>
      <p:pic>
        <p:nvPicPr>
          <p:cNvPr id="4098" name="Picture 2" descr="HM Billie Eilish Tee">
            <a:extLst>
              <a:ext uri="{FF2B5EF4-FFF2-40B4-BE49-F238E27FC236}">
                <a16:creationId xmlns:a16="http://schemas.microsoft.com/office/drawing/2014/main" id="{3F8AD999-47F6-44A0-9EAB-2F57FB612B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787321"/>
            <a:ext cx="4516438" cy="4516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582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30060"/>
                                        </p:tgtEl>
                                        <p:attrNameLst>
                                          <p:attrName>style.visibility</p:attrName>
                                        </p:attrNameLst>
                                      </p:cBhvr>
                                      <p:to>
                                        <p:strVal val="visible"/>
                                      </p:to>
                                    </p:set>
                                    <p:animEffect transition="in" filter="checkerboard(across)">
                                      <p:cBhvr>
                                        <p:cTn id="7" dur="500"/>
                                        <p:tgtEl>
                                          <p:spTgt spid="130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6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Line 4">
            <a:extLst>
              <a:ext uri="{FF2B5EF4-FFF2-40B4-BE49-F238E27FC236}">
                <a16:creationId xmlns:a16="http://schemas.microsoft.com/office/drawing/2014/main" id="{0378CD78-41C7-4BD0-9AF0-314A5190C947}"/>
              </a:ext>
            </a:extLst>
          </p:cNvPr>
          <p:cNvSpPr>
            <a:spLocks noChangeShapeType="1"/>
          </p:cNvSpPr>
          <p:nvPr/>
        </p:nvSpPr>
        <p:spPr bwMode="auto">
          <a:xfrm>
            <a:off x="3048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4" name="Line 6">
            <a:extLst>
              <a:ext uri="{FF2B5EF4-FFF2-40B4-BE49-F238E27FC236}">
                <a16:creationId xmlns:a16="http://schemas.microsoft.com/office/drawing/2014/main" id="{339908CF-1080-4ADC-BD4F-0BB647030134}"/>
              </a:ext>
            </a:extLst>
          </p:cNvPr>
          <p:cNvSpPr>
            <a:spLocks noChangeShapeType="1"/>
          </p:cNvSpPr>
          <p:nvPr/>
        </p:nvSpPr>
        <p:spPr bwMode="auto">
          <a:xfrm>
            <a:off x="3048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1" name="Text Box 7">
            <a:extLst>
              <a:ext uri="{FF2B5EF4-FFF2-40B4-BE49-F238E27FC236}">
                <a16:creationId xmlns:a16="http://schemas.microsoft.com/office/drawing/2014/main" id="{0A4ABFA3-5212-4EFC-BE25-FE975D1756F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7892" name="Group 8">
            <a:extLst>
              <a:ext uri="{FF2B5EF4-FFF2-40B4-BE49-F238E27FC236}">
                <a16:creationId xmlns:a16="http://schemas.microsoft.com/office/drawing/2014/main" id="{640DC2D1-DC67-40A2-A6BB-1C32927D6255}"/>
              </a:ext>
            </a:extLst>
          </p:cNvPr>
          <p:cNvGrpSpPr>
            <a:grpSpLocks/>
          </p:cNvGrpSpPr>
          <p:nvPr/>
        </p:nvGrpSpPr>
        <p:grpSpPr bwMode="auto">
          <a:xfrm>
            <a:off x="0" y="0"/>
            <a:ext cx="9144000" cy="976313"/>
            <a:chOff x="0" y="0"/>
            <a:chExt cx="5760" cy="615"/>
          </a:xfrm>
        </p:grpSpPr>
        <p:sp>
          <p:nvSpPr>
            <p:cNvPr id="37897" name="Text Box 9">
              <a:extLst>
                <a:ext uri="{FF2B5EF4-FFF2-40B4-BE49-F238E27FC236}">
                  <a16:creationId xmlns:a16="http://schemas.microsoft.com/office/drawing/2014/main" id="{2748E665-F464-4532-88B7-A0AFED9ABF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7898" name="Text Box 10">
              <a:extLst>
                <a:ext uri="{FF2B5EF4-FFF2-40B4-BE49-F238E27FC236}">
                  <a16:creationId xmlns:a16="http://schemas.microsoft.com/office/drawing/2014/main" id="{657D6119-279F-4568-A1B2-23A57B22416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7893" name="Rectangle 11">
            <a:extLst>
              <a:ext uri="{FF2B5EF4-FFF2-40B4-BE49-F238E27FC236}">
                <a16:creationId xmlns:a16="http://schemas.microsoft.com/office/drawing/2014/main" id="{32628FF5-222B-44CB-85DD-AC4AE942F636}"/>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17774" name="Text Box 1038">
            <a:extLst>
              <a:ext uri="{FF2B5EF4-FFF2-40B4-BE49-F238E27FC236}">
                <a16:creationId xmlns:a16="http://schemas.microsoft.com/office/drawing/2014/main" id="{7A0D7F85-A344-4D04-92E6-CEB27761219A}"/>
              </a:ext>
            </a:extLst>
          </p:cNvPr>
          <p:cNvSpPr txBox="1">
            <a:spLocks noChangeArrowheads="1"/>
          </p:cNvSpPr>
          <p:nvPr/>
        </p:nvSpPr>
        <p:spPr bwMode="auto">
          <a:xfrm>
            <a:off x="457200" y="2133600"/>
            <a:ext cx="800100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a:solidFill>
                  <a:schemeClr val="tx1"/>
                </a:solidFill>
                <a:latin typeface="Arial" charset="0"/>
                <a:ea typeface="ＭＳ Ｐゴシック" charset="0"/>
                <a:cs typeface="ＭＳ Ｐゴシック" charset="0"/>
              </a:defRPr>
            </a:lvl1pPr>
            <a:lvl2pPr marL="800100" indent="-342900" eaLnBrk="0" hangingPunct="0">
              <a:defRPr>
                <a:solidFill>
                  <a:schemeClr val="tx1"/>
                </a:solidFill>
                <a:latin typeface="Arial" charset="0"/>
                <a:ea typeface="ＭＳ Ｐゴシック" charset="0"/>
              </a:defRPr>
            </a:lvl2pPr>
            <a:lvl3pPr marL="1257300" indent="-342900" eaLnBrk="0" hangingPunct="0">
              <a:defRPr>
                <a:solidFill>
                  <a:schemeClr val="tx1"/>
                </a:solidFill>
                <a:latin typeface="Arial" charset="0"/>
                <a:ea typeface="ＭＳ Ｐゴシック" charset="0"/>
              </a:defRPr>
            </a:lvl3pPr>
            <a:lvl4pPr marL="1714500" indent="-342900" eaLnBrk="0" hangingPunct="0">
              <a:defRPr>
                <a:solidFill>
                  <a:schemeClr val="tx1"/>
                </a:solidFill>
                <a:latin typeface="Arial" charset="0"/>
                <a:ea typeface="ＭＳ Ｐゴシック" charset="0"/>
              </a:defRPr>
            </a:lvl4pPr>
            <a:lvl5pPr marL="2171700" indent="-342900" eaLnBrk="0" hangingPunct="0">
              <a:defRPr>
                <a:solidFill>
                  <a:schemeClr val="tx1"/>
                </a:solidFill>
                <a:latin typeface="Arial" charset="0"/>
                <a:ea typeface="ＭＳ Ｐゴシック" charset="0"/>
              </a:defRPr>
            </a:lvl5pPr>
            <a:lvl6pPr marL="2628900" indent="-342900" eaLnBrk="0" fontAlgn="base" hangingPunct="0">
              <a:spcBef>
                <a:spcPct val="0"/>
              </a:spcBef>
              <a:spcAft>
                <a:spcPct val="0"/>
              </a:spcAft>
              <a:defRPr>
                <a:solidFill>
                  <a:schemeClr val="tx1"/>
                </a:solidFill>
                <a:latin typeface="Arial" charset="0"/>
                <a:ea typeface="ＭＳ Ｐゴシック" charset="0"/>
              </a:defRPr>
            </a:lvl6pPr>
            <a:lvl7pPr marL="3086100" indent="-342900" eaLnBrk="0" fontAlgn="base" hangingPunct="0">
              <a:spcBef>
                <a:spcPct val="0"/>
              </a:spcBef>
              <a:spcAft>
                <a:spcPct val="0"/>
              </a:spcAft>
              <a:defRPr>
                <a:solidFill>
                  <a:schemeClr val="tx1"/>
                </a:solidFill>
                <a:latin typeface="Arial" charset="0"/>
                <a:ea typeface="ＭＳ Ｐゴシック" charset="0"/>
              </a:defRPr>
            </a:lvl7pPr>
            <a:lvl8pPr marL="3543300" indent="-342900" eaLnBrk="0" fontAlgn="base" hangingPunct="0">
              <a:spcBef>
                <a:spcPct val="0"/>
              </a:spcBef>
              <a:spcAft>
                <a:spcPct val="0"/>
              </a:spcAft>
              <a:defRPr>
                <a:solidFill>
                  <a:schemeClr val="tx1"/>
                </a:solidFill>
                <a:latin typeface="Arial" charset="0"/>
                <a:ea typeface="ＭＳ Ｐゴシック" charset="0"/>
              </a:defRPr>
            </a:lvl8pPr>
            <a:lvl9pPr marL="4000500" indent="-3429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a:t>     </a:t>
            </a:r>
            <a:r>
              <a:rPr lang="en-US" sz="2400">
                <a:latin typeface="Verdana" charset="0"/>
              </a:rPr>
              <a:t>Brand image is not limited to just sports and entertainment properties but also to athletes and celebrities.</a:t>
            </a:r>
          </a:p>
        </p:txBody>
      </p:sp>
      <p:pic>
        <p:nvPicPr>
          <p:cNvPr id="37895" name="Picture 1041" descr="I:\temp\jor.jpg">
            <a:extLst>
              <a:ext uri="{FF2B5EF4-FFF2-40B4-BE49-F238E27FC236}">
                <a16:creationId xmlns:a16="http://schemas.microsoft.com/office/drawing/2014/main" id="{BCCE5321-1C4F-4A5A-87A3-85D19E061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760788"/>
            <a:ext cx="38862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1042" descr="I:\temp\jor2.jpg">
            <a:extLst>
              <a:ext uri="{FF2B5EF4-FFF2-40B4-BE49-F238E27FC236}">
                <a16:creationId xmlns:a16="http://schemas.microsoft.com/office/drawing/2014/main" id="{C8054B3E-7C89-4B4A-A5B3-79719C339A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733800"/>
            <a:ext cx="3360738" cy="196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30054"/>
                                        </p:tgtEl>
                                        <p:attrNameLst>
                                          <p:attrName>style.visibility</p:attrName>
                                        </p:attrNameLst>
                                      </p:cBhvr>
                                      <p:to>
                                        <p:strVal val="visible"/>
                                      </p:to>
                                    </p:set>
                                    <p:animEffect transition="in" filter="dissolve">
                                      <p:cBhvr>
                                        <p:cTn id="7" dur="1000"/>
                                        <p:tgtEl>
                                          <p:spTgt spid="130054"/>
                                        </p:tgtEl>
                                      </p:cBhvr>
                                    </p:animEffect>
                                  </p:childTnLst>
                                </p:cTn>
                              </p:par>
                              <p:par>
                                <p:cTn id="8" presetID="9" presetClass="entr" presetSubtype="0" fill="hold" nodeType="withEffect">
                                  <p:stCondLst>
                                    <p:cond delay="0"/>
                                  </p:stCondLst>
                                  <p:childTnLst>
                                    <p:set>
                                      <p:cBhvr>
                                        <p:cTn id="9" dur="1" fill="hold">
                                          <p:stCondLst>
                                            <p:cond delay="0"/>
                                          </p:stCondLst>
                                        </p:cTn>
                                        <p:tgtEl>
                                          <p:spTgt spid="130052"/>
                                        </p:tgtEl>
                                        <p:attrNameLst>
                                          <p:attrName>style.visibility</p:attrName>
                                        </p:attrNameLst>
                                      </p:cBhvr>
                                      <p:to>
                                        <p:strVal val="visible"/>
                                      </p:to>
                                    </p:set>
                                    <p:animEffect transition="in" filter="dissolve">
                                      <p:cBhvr>
                                        <p:cTn id="10" dur="1000"/>
                                        <p:tgtEl>
                                          <p:spTgt spid="130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a:extLst>
              <a:ext uri="{FF2B5EF4-FFF2-40B4-BE49-F238E27FC236}">
                <a16:creationId xmlns:a16="http://schemas.microsoft.com/office/drawing/2014/main" id="{B2CFE5B7-B202-44FC-B92E-C2000EBF8FBF}"/>
              </a:ext>
            </a:extLst>
          </p:cNvPr>
          <p:cNvSpPr>
            <a:spLocks noChangeShapeType="1"/>
          </p:cNvSpPr>
          <p:nvPr/>
        </p:nvSpPr>
        <p:spPr bwMode="auto">
          <a:xfrm>
            <a:off x="304800" y="3810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27" name="Rectangle 3">
            <a:extLst>
              <a:ext uri="{FF2B5EF4-FFF2-40B4-BE49-F238E27FC236}">
                <a16:creationId xmlns:a16="http://schemas.microsoft.com/office/drawing/2014/main" id="{22209F92-777C-4093-B353-8997B7202B92}"/>
              </a:ext>
            </a:extLst>
          </p:cNvPr>
          <p:cNvSpPr>
            <a:spLocks noChangeArrowheads="1"/>
          </p:cNvSpPr>
          <p:nvPr/>
        </p:nvSpPr>
        <p:spPr bwMode="auto">
          <a:xfrm>
            <a:off x="304800" y="2362200"/>
            <a:ext cx="8458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B</a:t>
            </a:r>
            <a:r>
              <a:rPr lang="en-US" altLang="en-US" sz="2800" b="1">
                <a:solidFill>
                  <a:srgbClr val="000099"/>
                </a:solidFill>
                <a:latin typeface="Verdana" panose="020B0604030504040204" pitchFamily="34" charset="0"/>
              </a:rPr>
              <a:t>rand equity</a:t>
            </a:r>
            <a:r>
              <a:rPr lang="en-US" altLang="en-US" sz="3200">
                <a:latin typeface="Verdana" panose="020B0604030504040204" pitchFamily="34" charset="0"/>
              </a:rPr>
              <a:t> is the value placed on a brand by consumers </a:t>
            </a:r>
          </a:p>
        </p:txBody>
      </p:sp>
      <p:sp>
        <p:nvSpPr>
          <p:cNvPr id="103428" name="Line 4">
            <a:extLst>
              <a:ext uri="{FF2B5EF4-FFF2-40B4-BE49-F238E27FC236}">
                <a16:creationId xmlns:a16="http://schemas.microsoft.com/office/drawing/2014/main" id="{800E3F41-2AAD-4F7A-B5CA-9871B2753E62}"/>
              </a:ext>
            </a:extLst>
          </p:cNvPr>
          <p:cNvSpPr>
            <a:spLocks noChangeShapeType="1"/>
          </p:cNvSpPr>
          <p:nvPr/>
        </p:nvSpPr>
        <p:spPr bwMode="auto">
          <a:xfrm>
            <a:off x="304800" y="1905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29" name="Line 5">
            <a:extLst>
              <a:ext uri="{FF2B5EF4-FFF2-40B4-BE49-F238E27FC236}">
                <a16:creationId xmlns:a16="http://schemas.microsoft.com/office/drawing/2014/main" id="{F4A4BFEB-25DF-40EA-8B4F-6233F486354C}"/>
              </a:ext>
            </a:extLst>
          </p:cNvPr>
          <p:cNvSpPr>
            <a:spLocks noChangeShapeType="1"/>
          </p:cNvSpPr>
          <p:nvPr/>
        </p:nvSpPr>
        <p:spPr bwMode="auto">
          <a:xfrm>
            <a:off x="304800" y="3886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30" name="Line 6">
            <a:extLst>
              <a:ext uri="{FF2B5EF4-FFF2-40B4-BE49-F238E27FC236}">
                <a16:creationId xmlns:a16="http://schemas.microsoft.com/office/drawing/2014/main" id="{42836C94-3FAE-474A-BBBE-4CB613F62056}"/>
              </a:ext>
            </a:extLst>
          </p:cNvPr>
          <p:cNvSpPr>
            <a:spLocks noChangeShapeType="1"/>
          </p:cNvSpPr>
          <p:nvPr/>
        </p:nvSpPr>
        <p:spPr bwMode="auto">
          <a:xfrm>
            <a:off x="304800" y="1981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8" name="Text Box 7">
            <a:extLst>
              <a:ext uri="{FF2B5EF4-FFF2-40B4-BE49-F238E27FC236}">
                <a16:creationId xmlns:a16="http://schemas.microsoft.com/office/drawing/2014/main" id="{08AC1890-6793-4504-A7D6-259C86F66FF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8919" name="Group 8">
            <a:extLst>
              <a:ext uri="{FF2B5EF4-FFF2-40B4-BE49-F238E27FC236}">
                <a16:creationId xmlns:a16="http://schemas.microsoft.com/office/drawing/2014/main" id="{AAB54D31-41BA-4070-8693-AA3EEA2F9DC8}"/>
              </a:ext>
            </a:extLst>
          </p:cNvPr>
          <p:cNvGrpSpPr>
            <a:grpSpLocks/>
          </p:cNvGrpSpPr>
          <p:nvPr/>
        </p:nvGrpSpPr>
        <p:grpSpPr bwMode="auto">
          <a:xfrm>
            <a:off x="0" y="0"/>
            <a:ext cx="9144000" cy="976313"/>
            <a:chOff x="0" y="0"/>
            <a:chExt cx="5760" cy="615"/>
          </a:xfrm>
        </p:grpSpPr>
        <p:sp>
          <p:nvSpPr>
            <p:cNvPr id="38923" name="Text Box 9">
              <a:extLst>
                <a:ext uri="{FF2B5EF4-FFF2-40B4-BE49-F238E27FC236}">
                  <a16:creationId xmlns:a16="http://schemas.microsoft.com/office/drawing/2014/main" id="{D8D723D3-F0F7-4346-B6AD-4228B4C6375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8924" name="Text Box 10">
              <a:extLst>
                <a:ext uri="{FF2B5EF4-FFF2-40B4-BE49-F238E27FC236}">
                  <a16:creationId xmlns:a16="http://schemas.microsoft.com/office/drawing/2014/main" id="{B7656456-7DBB-4ACB-9DEE-8B4A86BE610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8920" name="Rectangle 11">
            <a:extLst>
              <a:ext uri="{FF2B5EF4-FFF2-40B4-BE49-F238E27FC236}">
                <a16:creationId xmlns:a16="http://schemas.microsoft.com/office/drawing/2014/main" id="{BA5F13F1-9646-4784-A448-027F91BF52FA}"/>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03437" name="Rectangle 13">
            <a:extLst>
              <a:ext uri="{FF2B5EF4-FFF2-40B4-BE49-F238E27FC236}">
                <a16:creationId xmlns:a16="http://schemas.microsoft.com/office/drawing/2014/main" id="{A9212A5C-E7B8-4E34-A140-A94C50E89155}"/>
              </a:ext>
            </a:extLst>
          </p:cNvPr>
          <p:cNvSpPr>
            <a:spLocks noChangeArrowheads="1"/>
          </p:cNvSpPr>
          <p:nvPr/>
        </p:nvSpPr>
        <p:spPr bwMode="auto">
          <a:xfrm>
            <a:off x="533400" y="4191000"/>
            <a:ext cx="830580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i="1">
                <a:solidFill>
                  <a:srgbClr val="CC0000"/>
                </a:solidFill>
                <a:latin typeface="Verdana" panose="020B0604030504040204" pitchFamily="34" charset="0"/>
              </a:rPr>
              <a:t>For example, Nike has strong brand equity because consumers have long associated the brand with top level athletes and quality products </a:t>
            </a:r>
          </a:p>
        </p:txBody>
      </p:sp>
      <p:pic>
        <p:nvPicPr>
          <p:cNvPr id="103438" name="Picture 14" descr="nike">
            <a:hlinkClick r:id="rId2"/>
            <a:extLst>
              <a:ext uri="{FF2B5EF4-FFF2-40B4-BE49-F238E27FC236}">
                <a16:creationId xmlns:a16="http://schemas.microsoft.com/office/drawing/2014/main" id="{22881D69-7827-447D-9CFF-E321E010B0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5791200"/>
            <a:ext cx="1371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03430"/>
                                        </p:tgtEl>
                                        <p:attrNameLst>
                                          <p:attrName>style.visibility</p:attrName>
                                        </p:attrNameLst>
                                      </p:cBhvr>
                                      <p:to>
                                        <p:strVal val="visible"/>
                                      </p:to>
                                    </p:set>
                                    <p:animEffect transition="in" filter="dissolve">
                                      <p:cBhvr>
                                        <p:cTn id="7" dur="1000"/>
                                        <p:tgtEl>
                                          <p:spTgt spid="103430"/>
                                        </p:tgtEl>
                                      </p:cBhvr>
                                    </p:animEffect>
                                  </p:childTnLst>
                                </p:cTn>
                              </p:par>
                              <p:par>
                                <p:cTn id="8" presetID="9" presetClass="entr" presetSubtype="0" fill="hold" nodeType="withEffect">
                                  <p:stCondLst>
                                    <p:cond delay="0"/>
                                  </p:stCondLst>
                                  <p:childTnLst>
                                    <p:set>
                                      <p:cBhvr>
                                        <p:cTn id="9" dur="1" fill="hold">
                                          <p:stCondLst>
                                            <p:cond delay="0"/>
                                          </p:stCondLst>
                                        </p:cTn>
                                        <p:tgtEl>
                                          <p:spTgt spid="103428"/>
                                        </p:tgtEl>
                                        <p:attrNameLst>
                                          <p:attrName>style.visibility</p:attrName>
                                        </p:attrNameLst>
                                      </p:cBhvr>
                                      <p:to>
                                        <p:strVal val="visible"/>
                                      </p:to>
                                    </p:set>
                                    <p:animEffect transition="in" filter="dissolve">
                                      <p:cBhvr>
                                        <p:cTn id="10" dur="1000"/>
                                        <p:tgtEl>
                                          <p:spTgt spid="10342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3427"/>
                                        </p:tgtEl>
                                        <p:attrNameLst>
                                          <p:attrName>style.visibility</p:attrName>
                                        </p:attrNameLst>
                                      </p:cBhvr>
                                      <p:to>
                                        <p:strVal val="visible"/>
                                      </p:to>
                                    </p:set>
                                    <p:animEffect transition="in" filter="dissolve">
                                      <p:cBhvr>
                                        <p:cTn id="13" dur="1000"/>
                                        <p:tgtEl>
                                          <p:spTgt spid="103427"/>
                                        </p:tgtEl>
                                      </p:cBhvr>
                                    </p:animEffect>
                                  </p:childTnLst>
                                </p:cTn>
                              </p:par>
                              <p:par>
                                <p:cTn id="14" presetID="9" presetClass="entr" presetSubtype="0" fill="hold" nodeType="withEffect">
                                  <p:stCondLst>
                                    <p:cond delay="0"/>
                                  </p:stCondLst>
                                  <p:childTnLst>
                                    <p:set>
                                      <p:cBhvr>
                                        <p:cTn id="15" dur="1" fill="hold">
                                          <p:stCondLst>
                                            <p:cond delay="0"/>
                                          </p:stCondLst>
                                        </p:cTn>
                                        <p:tgtEl>
                                          <p:spTgt spid="103426"/>
                                        </p:tgtEl>
                                        <p:attrNameLst>
                                          <p:attrName>style.visibility</p:attrName>
                                        </p:attrNameLst>
                                      </p:cBhvr>
                                      <p:to>
                                        <p:strVal val="visible"/>
                                      </p:to>
                                    </p:set>
                                    <p:animEffect transition="in" filter="dissolve">
                                      <p:cBhvr>
                                        <p:cTn id="16" dur="1000"/>
                                        <p:tgtEl>
                                          <p:spTgt spid="103426"/>
                                        </p:tgtEl>
                                      </p:cBhvr>
                                    </p:animEffect>
                                  </p:childTnLst>
                                </p:cTn>
                              </p:par>
                              <p:par>
                                <p:cTn id="17" presetID="9" presetClass="entr" presetSubtype="0" fill="hold" nodeType="withEffect">
                                  <p:stCondLst>
                                    <p:cond delay="0"/>
                                  </p:stCondLst>
                                  <p:childTnLst>
                                    <p:set>
                                      <p:cBhvr>
                                        <p:cTn id="18" dur="1" fill="hold">
                                          <p:stCondLst>
                                            <p:cond delay="0"/>
                                          </p:stCondLst>
                                        </p:cTn>
                                        <p:tgtEl>
                                          <p:spTgt spid="103429"/>
                                        </p:tgtEl>
                                        <p:attrNameLst>
                                          <p:attrName>style.visibility</p:attrName>
                                        </p:attrNameLst>
                                      </p:cBhvr>
                                      <p:to>
                                        <p:strVal val="visible"/>
                                      </p:to>
                                    </p:set>
                                    <p:animEffect transition="in" filter="dissolve">
                                      <p:cBhvr>
                                        <p:cTn id="19" dur="1000"/>
                                        <p:tgtEl>
                                          <p:spTgt spid="103429"/>
                                        </p:tgtEl>
                                      </p:cBhvr>
                                    </p:animEffect>
                                  </p:childTnLst>
                                </p:cTn>
                              </p:par>
                            </p:childTnLst>
                          </p:cTn>
                        </p:par>
                        <p:par>
                          <p:cTn id="20" fill="hold" nodeType="afterGroup">
                            <p:stCondLst>
                              <p:cond delay="1000"/>
                            </p:stCondLst>
                            <p:childTnLst>
                              <p:par>
                                <p:cTn id="21" presetID="5" presetClass="entr" presetSubtype="10" fill="hold" grpId="0" nodeType="afterEffect">
                                  <p:stCondLst>
                                    <p:cond delay="0"/>
                                  </p:stCondLst>
                                  <p:childTnLst>
                                    <p:set>
                                      <p:cBhvr>
                                        <p:cTn id="22" dur="1" fill="hold">
                                          <p:stCondLst>
                                            <p:cond delay="0"/>
                                          </p:stCondLst>
                                        </p:cTn>
                                        <p:tgtEl>
                                          <p:spTgt spid="103437"/>
                                        </p:tgtEl>
                                        <p:attrNameLst>
                                          <p:attrName>style.visibility</p:attrName>
                                        </p:attrNameLst>
                                      </p:cBhvr>
                                      <p:to>
                                        <p:strVal val="visible"/>
                                      </p:to>
                                    </p:set>
                                    <p:animEffect transition="in" filter="checkerboard(across)">
                                      <p:cBhvr>
                                        <p:cTn id="23" dur="500"/>
                                        <p:tgtEl>
                                          <p:spTgt spid="103437"/>
                                        </p:tgtEl>
                                      </p:cBhvr>
                                    </p:animEffect>
                                  </p:childTnLst>
                                </p:cTn>
                              </p:par>
                            </p:childTnLst>
                          </p:cTn>
                        </p:par>
                        <p:par>
                          <p:cTn id="24" fill="hold" nodeType="afterGroup">
                            <p:stCondLst>
                              <p:cond delay="1500"/>
                            </p:stCondLst>
                            <p:childTnLst>
                              <p:par>
                                <p:cTn id="25" presetID="9" presetClass="entr" presetSubtype="0" fill="hold" nodeType="afterEffect">
                                  <p:stCondLst>
                                    <p:cond delay="0"/>
                                  </p:stCondLst>
                                  <p:childTnLst>
                                    <p:set>
                                      <p:cBhvr>
                                        <p:cTn id="26" dur="1" fill="hold">
                                          <p:stCondLst>
                                            <p:cond delay="0"/>
                                          </p:stCondLst>
                                        </p:cTn>
                                        <p:tgtEl>
                                          <p:spTgt spid="103438"/>
                                        </p:tgtEl>
                                        <p:attrNameLst>
                                          <p:attrName>style.visibility</p:attrName>
                                        </p:attrNameLst>
                                      </p:cBhvr>
                                      <p:to>
                                        <p:strVal val="visible"/>
                                      </p:to>
                                    </p:set>
                                    <p:animEffect transition="in" filter="dissolve">
                                      <p:cBhvr>
                                        <p:cTn id="27" dur="500"/>
                                        <p:tgtEl>
                                          <p:spTgt spid="103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P spid="1034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7">
            <a:extLst>
              <a:ext uri="{FF2B5EF4-FFF2-40B4-BE49-F238E27FC236}">
                <a16:creationId xmlns:a16="http://schemas.microsoft.com/office/drawing/2014/main" id="{7C1FF604-285B-4DE2-94F2-A88F5AD10FE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9938" name="Group 8">
            <a:extLst>
              <a:ext uri="{FF2B5EF4-FFF2-40B4-BE49-F238E27FC236}">
                <a16:creationId xmlns:a16="http://schemas.microsoft.com/office/drawing/2014/main" id="{BA1B2CE7-C0F5-42B9-B67A-D5E76D374EBA}"/>
              </a:ext>
            </a:extLst>
          </p:cNvPr>
          <p:cNvGrpSpPr>
            <a:grpSpLocks/>
          </p:cNvGrpSpPr>
          <p:nvPr/>
        </p:nvGrpSpPr>
        <p:grpSpPr bwMode="auto">
          <a:xfrm>
            <a:off x="0" y="0"/>
            <a:ext cx="9144000" cy="976313"/>
            <a:chOff x="0" y="0"/>
            <a:chExt cx="5760" cy="615"/>
          </a:xfrm>
        </p:grpSpPr>
        <p:sp>
          <p:nvSpPr>
            <p:cNvPr id="39942" name="Text Box 9">
              <a:extLst>
                <a:ext uri="{FF2B5EF4-FFF2-40B4-BE49-F238E27FC236}">
                  <a16:creationId xmlns:a16="http://schemas.microsoft.com/office/drawing/2014/main" id="{95AF890C-A857-4D66-9B49-F956CCEB145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39943" name="Text Box 10">
              <a:extLst>
                <a:ext uri="{FF2B5EF4-FFF2-40B4-BE49-F238E27FC236}">
                  <a16:creationId xmlns:a16="http://schemas.microsoft.com/office/drawing/2014/main" id="{D1B3EBD0-05E8-490A-A92F-78150EB9DF9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39939" name="Rectangle 11">
            <a:extLst>
              <a:ext uri="{FF2B5EF4-FFF2-40B4-BE49-F238E27FC236}">
                <a16:creationId xmlns:a16="http://schemas.microsoft.com/office/drawing/2014/main" id="{88A66B4E-3A2F-4E9A-A718-77959186EAC9}"/>
              </a:ext>
            </a:extLst>
          </p:cNvPr>
          <p:cNvSpPr>
            <a:spLocks noChangeArrowheads="1"/>
          </p:cNvSpPr>
          <p:nvPr/>
        </p:nvSpPr>
        <p:spPr bwMode="auto">
          <a:xfrm>
            <a:off x="2590800" y="990600"/>
            <a:ext cx="28797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 Equity</a:t>
            </a:r>
            <a:r>
              <a:rPr lang="en-US" altLang="en-US" sz="1800"/>
              <a:t> </a:t>
            </a:r>
          </a:p>
        </p:txBody>
      </p:sp>
      <p:sp>
        <p:nvSpPr>
          <p:cNvPr id="111632" name="Text Box 1040">
            <a:extLst>
              <a:ext uri="{FF2B5EF4-FFF2-40B4-BE49-F238E27FC236}">
                <a16:creationId xmlns:a16="http://schemas.microsoft.com/office/drawing/2014/main" id="{627FA8CC-109B-4BC8-8DEA-4F95C6A3A5A8}"/>
              </a:ext>
            </a:extLst>
          </p:cNvPr>
          <p:cNvSpPr txBox="1">
            <a:spLocks noChangeArrowheads="1"/>
          </p:cNvSpPr>
          <p:nvPr/>
        </p:nvSpPr>
        <p:spPr bwMode="auto">
          <a:xfrm>
            <a:off x="152400" y="2004804"/>
            <a:ext cx="5318125" cy="38625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lvl="6" indent="-342900" eaLnBrk="1" hangingPunct="1">
              <a:spcBef>
                <a:spcPct val="50000"/>
              </a:spcBef>
              <a:buFont typeface="Wingdings" pitchFamily="2" charset="2"/>
              <a:buChar char="Ø"/>
            </a:pPr>
            <a:r>
              <a:rPr lang="en-US" altLang="en-US" sz="2000" dirty="0">
                <a:latin typeface="Verdana" panose="020B0604030504040204" pitchFamily="34" charset="0"/>
                <a:cs typeface="Times New Roman" panose="02020603050405020304" pitchFamily="18" charset="0"/>
              </a:rPr>
              <a:t>Thanks it its strong brand equity, Nike is able to charge $300 for a pair of soccer shoes. Compare that to soccer shoes made by </a:t>
            </a:r>
            <a:r>
              <a:rPr lang="en-US" altLang="en-US" sz="2000" dirty="0" err="1">
                <a:latin typeface="Verdana" panose="020B0604030504040204" pitchFamily="34" charset="0"/>
                <a:cs typeface="Times New Roman" panose="02020603050405020304" pitchFamily="18" charset="0"/>
              </a:rPr>
              <a:t>Diadora</a:t>
            </a:r>
            <a:r>
              <a:rPr lang="en-US" altLang="en-US" sz="2000" dirty="0">
                <a:latin typeface="Verdana" panose="020B0604030504040204" pitchFamily="34" charset="0"/>
                <a:cs typeface="Times New Roman" panose="02020603050405020304" pitchFamily="18" charset="0"/>
              </a:rPr>
              <a:t>, one of Nike’s competitor that focuses on soccer shoes and apparel, that top out at $120 for a pair </a:t>
            </a:r>
          </a:p>
          <a:p>
            <a:pPr marL="342900" lvl="6" indent="-342900" eaLnBrk="1" hangingPunct="1">
              <a:spcBef>
                <a:spcPct val="50000"/>
              </a:spcBef>
              <a:buFont typeface="Wingdings" pitchFamily="2" charset="2"/>
              <a:buChar char="Ø"/>
            </a:pPr>
            <a:endParaRPr lang="en-US" altLang="en-US" sz="1000" dirty="0">
              <a:latin typeface="Verdana" panose="020B0604030504040204" pitchFamily="34" charset="0"/>
              <a:cs typeface="Times New Roman" panose="02020603050405020304" pitchFamily="18" charset="0"/>
            </a:endParaRPr>
          </a:p>
          <a:p>
            <a:pPr marL="342900" lvl="6" indent="-342900" eaLnBrk="1" hangingPunct="1">
              <a:spcBef>
                <a:spcPct val="50000"/>
              </a:spcBef>
              <a:buFont typeface="Wingdings" pitchFamily="2" charset="2"/>
              <a:buChar char="Ø"/>
            </a:pPr>
            <a:r>
              <a:rPr lang="en-US" altLang="en-US" sz="2000" dirty="0">
                <a:latin typeface="Verdana" panose="020B0604030504040204" pitchFamily="34" charset="0"/>
                <a:cs typeface="Times New Roman" panose="02020603050405020304" pitchFamily="18" charset="0"/>
              </a:rPr>
              <a:t>Typically, a good pair of cleats from any brand can run $150, but Nike's brand equity allows them to sell them at a higher price point</a:t>
            </a:r>
          </a:p>
        </p:txBody>
      </p:sp>
      <p:pic>
        <p:nvPicPr>
          <p:cNvPr id="5" name="Picture 4">
            <a:extLst>
              <a:ext uri="{FF2B5EF4-FFF2-40B4-BE49-F238E27FC236}">
                <a16:creationId xmlns:a16="http://schemas.microsoft.com/office/drawing/2014/main" id="{A1249192-3011-4245-BEEB-B71CE4F50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1240" y="2004804"/>
            <a:ext cx="2631867" cy="3862596"/>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Line 2">
            <a:extLst>
              <a:ext uri="{FF2B5EF4-FFF2-40B4-BE49-F238E27FC236}">
                <a16:creationId xmlns:a16="http://schemas.microsoft.com/office/drawing/2014/main" id="{1A901E09-45F0-403C-A735-3ADC5B49264D}"/>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75" name="Rectangle 3">
            <a:extLst>
              <a:ext uri="{FF2B5EF4-FFF2-40B4-BE49-F238E27FC236}">
                <a16:creationId xmlns:a16="http://schemas.microsoft.com/office/drawing/2014/main" id="{64C084CD-6B1C-405D-BDE0-E156ECC815B3}"/>
              </a:ext>
            </a:extLst>
          </p:cNvPr>
          <p:cNvSpPr>
            <a:spLocks noChangeArrowheads="1"/>
          </p:cNvSpPr>
          <p:nvPr/>
        </p:nvSpPr>
        <p:spPr bwMode="auto">
          <a:xfrm>
            <a:off x="381000" y="2897188"/>
            <a:ext cx="84582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B</a:t>
            </a:r>
            <a:r>
              <a:rPr lang="en-US" altLang="en-US" sz="2800" b="1">
                <a:solidFill>
                  <a:srgbClr val="000099"/>
                </a:solidFill>
                <a:latin typeface="Verdana" panose="020B0604030504040204" pitchFamily="34" charset="0"/>
              </a:rPr>
              <a:t>rand loyalty</a:t>
            </a:r>
            <a:r>
              <a:rPr lang="en-US" altLang="en-US" sz="3200">
                <a:latin typeface="Verdana" panose="020B0604030504040204" pitchFamily="34" charset="0"/>
              </a:rPr>
              <a:t> is a consumer preference for a particular brand as compared to competitor products or services</a:t>
            </a:r>
          </a:p>
        </p:txBody>
      </p:sp>
      <p:sp>
        <p:nvSpPr>
          <p:cNvPr id="131076" name="Line 4">
            <a:extLst>
              <a:ext uri="{FF2B5EF4-FFF2-40B4-BE49-F238E27FC236}">
                <a16:creationId xmlns:a16="http://schemas.microsoft.com/office/drawing/2014/main" id="{B66E6C81-68E0-43A7-995F-9DE91EE97C49}"/>
              </a:ext>
            </a:extLst>
          </p:cNvPr>
          <p:cNvSpPr>
            <a:spLocks noChangeShapeType="1"/>
          </p:cNvSpPr>
          <p:nvPr/>
        </p:nvSpPr>
        <p:spPr bwMode="auto">
          <a:xfrm>
            <a:off x="304800" y="2286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77" name="Line 5">
            <a:extLst>
              <a:ext uri="{FF2B5EF4-FFF2-40B4-BE49-F238E27FC236}">
                <a16:creationId xmlns:a16="http://schemas.microsoft.com/office/drawing/2014/main" id="{95C833F6-8EE9-483D-AE23-0AE63D9FBA46}"/>
              </a:ext>
            </a:extLst>
          </p:cNvPr>
          <p:cNvSpPr>
            <a:spLocks noChangeShapeType="1"/>
          </p:cNvSpPr>
          <p:nvPr/>
        </p:nvSpPr>
        <p:spPr bwMode="auto">
          <a:xfrm>
            <a:off x="304800" y="5181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78" name="Line 6">
            <a:extLst>
              <a:ext uri="{FF2B5EF4-FFF2-40B4-BE49-F238E27FC236}">
                <a16:creationId xmlns:a16="http://schemas.microsoft.com/office/drawing/2014/main" id="{52C8D57A-0937-4165-A1A6-4FC811190CCB}"/>
              </a:ext>
            </a:extLst>
          </p:cNvPr>
          <p:cNvSpPr>
            <a:spLocks noChangeShapeType="1"/>
          </p:cNvSpPr>
          <p:nvPr/>
        </p:nvSpPr>
        <p:spPr bwMode="auto">
          <a:xfrm>
            <a:off x="3048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6" name="Text Box 7">
            <a:extLst>
              <a:ext uri="{FF2B5EF4-FFF2-40B4-BE49-F238E27FC236}">
                <a16:creationId xmlns:a16="http://schemas.microsoft.com/office/drawing/2014/main" id="{532D1FD3-062F-47AB-8FB5-C9D1AAF75B1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0967" name="Group 8">
            <a:extLst>
              <a:ext uri="{FF2B5EF4-FFF2-40B4-BE49-F238E27FC236}">
                <a16:creationId xmlns:a16="http://schemas.microsoft.com/office/drawing/2014/main" id="{98E2D3E6-908B-4C6A-8898-885785FFDB50}"/>
              </a:ext>
            </a:extLst>
          </p:cNvPr>
          <p:cNvGrpSpPr>
            <a:grpSpLocks/>
          </p:cNvGrpSpPr>
          <p:nvPr/>
        </p:nvGrpSpPr>
        <p:grpSpPr bwMode="auto">
          <a:xfrm>
            <a:off x="0" y="0"/>
            <a:ext cx="9144000" cy="976313"/>
            <a:chOff x="0" y="0"/>
            <a:chExt cx="5760" cy="615"/>
          </a:xfrm>
        </p:grpSpPr>
        <p:sp>
          <p:nvSpPr>
            <p:cNvPr id="40969" name="Text Box 9">
              <a:extLst>
                <a:ext uri="{FF2B5EF4-FFF2-40B4-BE49-F238E27FC236}">
                  <a16:creationId xmlns:a16="http://schemas.microsoft.com/office/drawing/2014/main" id="{0854518D-ECC2-4EBC-82FC-8E0DB0CC958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0970" name="Text Box 10">
              <a:extLst>
                <a:ext uri="{FF2B5EF4-FFF2-40B4-BE49-F238E27FC236}">
                  <a16:creationId xmlns:a16="http://schemas.microsoft.com/office/drawing/2014/main" id="{179293E7-391E-4323-9840-693C41573F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0968" name="Rectangle 11">
            <a:extLst>
              <a:ext uri="{FF2B5EF4-FFF2-40B4-BE49-F238E27FC236}">
                <a16:creationId xmlns:a16="http://schemas.microsoft.com/office/drawing/2014/main" id="{D1974E1A-1E34-4FF2-8229-0F233585567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31078"/>
                                        </p:tgtEl>
                                        <p:attrNameLst>
                                          <p:attrName>style.visibility</p:attrName>
                                        </p:attrNameLst>
                                      </p:cBhvr>
                                      <p:to>
                                        <p:strVal val="visible"/>
                                      </p:to>
                                    </p:set>
                                    <p:animEffect transition="in" filter="dissolve">
                                      <p:cBhvr>
                                        <p:cTn id="7" dur="1000"/>
                                        <p:tgtEl>
                                          <p:spTgt spid="131078"/>
                                        </p:tgtEl>
                                      </p:cBhvr>
                                    </p:animEffect>
                                  </p:childTnLst>
                                </p:cTn>
                              </p:par>
                              <p:par>
                                <p:cTn id="8" presetID="9" presetClass="entr" presetSubtype="0" fill="hold" nodeType="withEffect">
                                  <p:stCondLst>
                                    <p:cond delay="0"/>
                                  </p:stCondLst>
                                  <p:childTnLst>
                                    <p:set>
                                      <p:cBhvr>
                                        <p:cTn id="9" dur="1" fill="hold">
                                          <p:stCondLst>
                                            <p:cond delay="0"/>
                                          </p:stCondLst>
                                        </p:cTn>
                                        <p:tgtEl>
                                          <p:spTgt spid="131076"/>
                                        </p:tgtEl>
                                        <p:attrNameLst>
                                          <p:attrName>style.visibility</p:attrName>
                                        </p:attrNameLst>
                                      </p:cBhvr>
                                      <p:to>
                                        <p:strVal val="visible"/>
                                      </p:to>
                                    </p:set>
                                    <p:animEffect transition="in" filter="dissolve">
                                      <p:cBhvr>
                                        <p:cTn id="10" dur="1000"/>
                                        <p:tgtEl>
                                          <p:spTgt spid="13107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1075"/>
                                        </p:tgtEl>
                                        <p:attrNameLst>
                                          <p:attrName>style.visibility</p:attrName>
                                        </p:attrNameLst>
                                      </p:cBhvr>
                                      <p:to>
                                        <p:strVal val="visible"/>
                                      </p:to>
                                    </p:set>
                                    <p:animEffect transition="in" filter="dissolve">
                                      <p:cBhvr>
                                        <p:cTn id="13" dur="1000"/>
                                        <p:tgtEl>
                                          <p:spTgt spid="131075"/>
                                        </p:tgtEl>
                                      </p:cBhvr>
                                    </p:animEffect>
                                  </p:childTnLst>
                                </p:cTn>
                              </p:par>
                              <p:par>
                                <p:cTn id="14" presetID="9" presetClass="entr" presetSubtype="0" fill="hold" nodeType="withEffect">
                                  <p:stCondLst>
                                    <p:cond delay="0"/>
                                  </p:stCondLst>
                                  <p:childTnLst>
                                    <p:set>
                                      <p:cBhvr>
                                        <p:cTn id="15" dur="1" fill="hold">
                                          <p:stCondLst>
                                            <p:cond delay="0"/>
                                          </p:stCondLst>
                                        </p:cTn>
                                        <p:tgtEl>
                                          <p:spTgt spid="131074"/>
                                        </p:tgtEl>
                                        <p:attrNameLst>
                                          <p:attrName>style.visibility</p:attrName>
                                        </p:attrNameLst>
                                      </p:cBhvr>
                                      <p:to>
                                        <p:strVal val="visible"/>
                                      </p:to>
                                    </p:set>
                                    <p:animEffect transition="in" filter="dissolve">
                                      <p:cBhvr>
                                        <p:cTn id="16" dur="1000"/>
                                        <p:tgtEl>
                                          <p:spTgt spid="131074"/>
                                        </p:tgtEl>
                                      </p:cBhvr>
                                    </p:animEffect>
                                  </p:childTnLst>
                                </p:cTn>
                              </p:par>
                              <p:par>
                                <p:cTn id="17" presetID="9" presetClass="entr" presetSubtype="0" fill="hold" nodeType="withEffect">
                                  <p:stCondLst>
                                    <p:cond delay="0"/>
                                  </p:stCondLst>
                                  <p:childTnLst>
                                    <p:set>
                                      <p:cBhvr>
                                        <p:cTn id="18" dur="1" fill="hold">
                                          <p:stCondLst>
                                            <p:cond delay="0"/>
                                          </p:stCondLst>
                                        </p:cTn>
                                        <p:tgtEl>
                                          <p:spTgt spid="131077"/>
                                        </p:tgtEl>
                                        <p:attrNameLst>
                                          <p:attrName>style.visibility</p:attrName>
                                        </p:attrNameLst>
                                      </p:cBhvr>
                                      <p:to>
                                        <p:strVal val="visible"/>
                                      </p:to>
                                    </p:set>
                                    <p:animEffect transition="in" filter="dissolve">
                                      <p:cBhvr>
                                        <p:cTn id="19" dur="1000"/>
                                        <p:tgtEl>
                                          <p:spTgt spid="13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Line 2">
            <a:extLst>
              <a:ext uri="{FF2B5EF4-FFF2-40B4-BE49-F238E27FC236}">
                <a16:creationId xmlns:a16="http://schemas.microsoft.com/office/drawing/2014/main" id="{2B62DEE4-AEF3-48A8-9DC0-51E216EDEC2F}"/>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51" name="Rectangle 3">
            <a:extLst>
              <a:ext uri="{FF2B5EF4-FFF2-40B4-BE49-F238E27FC236}">
                <a16:creationId xmlns:a16="http://schemas.microsoft.com/office/drawing/2014/main" id="{75239BB9-D831-4E08-A0FB-01CD02EA56D8}"/>
              </a:ext>
            </a:extLst>
          </p:cNvPr>
          <p:cNvSpPr>
            <a:spLocks noChangeArrowheads="1"/>
          </p:cNvSpPr>
          <p:nvPr/>
        </p:nvSpPr>
        <p:spPr bwMode="auto">
          <a:xfrm>
            <a:off x="381000" y="2652713"/>
            <a:ext cx="84582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Slogans</a:t>
            </a:r>
            <a:r>
              <a:rPr lang="en-US" altLang="en-US" sz="3200">
                <a:latin typeface="Verdana" panose="020B0604030504040204" pitchFamily="34" charset="0"/>
              </a:rPr>
              <a:t> are short, memorable catch phrases used in advertising campaigns designed to create product affiliations among consumers</a:t>
            </a:r>
          </a:p>
        </p:txBody>
      </p:sp>
      <p:sp>
        <p:nvSpPr>
          <p:cNvPr id="155652" name="Line 4">
            <a:extLst>
              <a:ext uri="{FF2B5EF4-FFF2-40B4-BE49-F238E27FC236}">
                <a16:creationId xmlns:a16="http://schemas.microsoft.com/office/drawing/2014/main" id="{BCD5B59B-DE66-488C-A2D9-912C0FC5C306}"/>
              </a:ext>
            </a:extLst>
          </p:cNvPr>
          <p:cNvSpPr>
            <a:spLocks noChangeShapeType="1"/>
          </p:cNvSpPr>
          <p:nvPr/>
        </p:nvSpPr>
        <p:spPr bwMode="auto">
          <a:xfrm>
            <a:off x="304800" y="2286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53" name="Line 5">
            <a:extLst>
              <a:ext uri="{FF2B5EF4-FFF2-40B4-BE49-F238E27FC236}">
                <a16:creationId xmlns:a16="http://schemas.microsoft.com/office/drawing/2014/main" id="{B91E731C-7EA3-4989-8301-C267B3CC9C41}"/>
              </a:ext>
            </a:extLst>
          </p:cNvPr>
          <p:cNvSpPr>
            <a:spLocks noChangeShapeType="1"/>
          </p:cNvSpPr>
          <p:nvPr/>
        </p:nvSpPr>
        <p:spPr bwMode="auto">
          <a:xfrm>
            <a:off x="304800" y="5181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54" name="Line 6">
            <a:extLst>
              <a:ext uri="{FF2B5EF4-FFF2-40B4-BE49-F238E27FC236}">
                <a16:creationId xmlns:a16="http://schemas.microsoft.com/office/drawing/2014/main" id="{19710970-1F04-440C-AEF5-453DD1119212}"/>
              </a:ext>
            </a:extLst>
          </p:cNvPr>
          <p:cNvSpPr>
            <a:spLocks noChangeShapeType="1"/>
          </p:cNvSpPr>
          <p:nvPr/>
        </p:nvSpPr>
        <p:spPr bwMode="auto">
          <a:xfrm>
            <a:off x="3048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8" name="Text Box 7">
            <a:extLst>
              <a:ext uri="{FF2B5EF4-FFF2-40B4-BE49-F238E27FC236}">
                <a16:creationId xmlns:a16="http://schemas.microsoft.com/office/drawing/2014/main" id="{E5BBE95A-FD87-4853-B7D6-8A1BBE49DBE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8199" name="Group 8">
            <a:extLst>
              <a:ext uri="{FF2B5EF4-FFF2-40B4-BE49-F238E27FC236}">
                <a16:creationId xmlns:a16="http://schemas.microsoft.com/office/drawing/2014/main" id="{93BD8EC9-4F38-4212-BD3F-8D2A6B183C13}"/>
              </a:ext>
            </a:extLst>
          </p:cNvPr>
          <p:cNvGrpSpPr>
            <a:grpSpLocks/>
          </p:cNvGrpSpPr>
          <p:nvPr/>
        </p:nvGrpSpPr>
        <p:grpSpPr bwMode="auto">
          <a:xfrm>
            <a:off x="0" y="0"/>
            <a:ext cx="9144000" cy="976313"/>
            <a:chOff x="0" y="0"/>
            <a:chExt cx="5760" cy="615"/>
          </a:xfrm>
        </p:grpSpPr>
        <p:sp>
          <p:nvSpPr>
            <p:cNvPr id="8201" name="Text Box 9">
              <a:extLst>
                <a:ext uri="{FF2B5EF4-FFF2-40B4-BE49-F238E27FC236}">
                  <a16:creationId xmlns:a16="http://schemas.microsoft.com/office/drawing/2014/main" id="{03433718-AE26-461F-8F0A-1ACBC98DAE3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202" name="Text Box 10">
              <a:extLst>
                <a:ext uri="{FF2B5EF4-FFF2-40B4-BE49-F238E27FC236}">
                  <a16:creationId xmlns:a16="http://schemas.microsoft.com/office/drawing/2014/main" id="{4F998A45-EC4E-4680-912B-47D62299A50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200" name="Rectangle 11">
            <a:extLst>
              <a:ext uri="{FF2B5EF4-FFF2-40B4-BE49-F238E27FC236}">
                <a16:creationId xmlns:a16="http://schemas.microsoft.com/office/drawing/2014/main" id="{3EDC1D32-4760-4C17-81A9-9D3BFF4437F7}"/>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5654"/>
                                        </p:tgtEl>
                                        <p:attrNameLst>
                                          <p:attrName>style.visibility</p:attrName>
                                        </p:attrNameLst>
                                      </p:cBhvr>
                                      <p:to>
                                        <p:strVal val="visible"/>
                                      </p:to>
                                    </p:set>
                                    <p:animEffect transition="in" filter="dissolve">
                                      <p:cBhvr>
                                        <p:cTn id="7" dur="1000"/>
                                        <p:tgtEl>
                                          <p:spTgt spid="155654"/>
                                        </p:tgtEl>
                                      </p:cBhvr>
                                    </p:animEffect>
                                  </p:childTnLst>
                                </p:cTn>
                              </p:par>
                              <p:par>
                                <p:cTn id="8" presetID="9" presetClass="entr" presetSubtype="0" fill="hold" nodeType="withEffect">
                                  <p:stCondLst>
                                    <p:cond delay="0"/>
                                  </p:stCondLst>
                                  <p:childTnLst>
                                    <p:set>
                                      <p:cBhvr>
                                        <p:cTn id="9" dur="1" fill="hold">
                                          <p:stCondLst>
                                            <p:cond delay="0"/>
                                          </p:stCondLst>
                                        </p:cTn>
                                        <p:tgtEl>
                                          <p:spTgt spid="155652"/>
                                        </p:tgtEl>
                                        <p:attrNameLst>
                                          <p:attrName>style.visibility</p:attrName>
                                        </p:attrNameLst>
                                      </p:cBhvr>
                                      <p:to>
                                        <p:strVal val="visible"/>
                                      </p:to>
                                    </p:set>
                                    <p:animEffect transition="in" filter="dissolve">
                                      <p:cBhvr>
                                        <p:cTn id="10" dur="1000"/>
                                        <p:tgtEl>
                                          <p:spTgt spid="15565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5651"/>
                                        </p:tgtEl>
                                        <p:attrNameLst>
                                          <p:attrName>style.visibility</p:attrName>
                                        </p:attrNameLst>
                                      </p:cBhvr>
                                      <p:to>
                                        <p:strVal val="visible"/>
                                      </p:to>
                                    </p:set>
                                    <p:animEffect transition="in" filter="dissolve">
                                      <p:cBhvr>
                                        <p:cTn id="13" dur="1000"/>
                                        <p:tgtEl>
                                          <p:spTgt spid="155651"/>
                                        </p:tgtEl>
                                      </p:cBhvr>
                                    </p:animEffect>
                                  </p:childTnLst>
                                </p:cTn>
                              </p:par>
                              <p:par>
                                <p:cTn id="14" presetID="9" presetClass="entr" presetSubtype="0" fill="hold" nodeType="withEffect">
                                  <p:stCondLst>
                                    <p:cond delay="0"/>
                                  </p:stCondLst>
                                  <p:childTnLst>
                                    <p:set>
                                      <p:cBhvr>
                                        <p:cTn id="15" dur="1" fill="hold">
                                          <p:stCondLst>
                                            <p:cond delay="0"/>
                                          </p:stCondLst>
                                        </p:cTn>
                                        <p:tgtEl>
                                          <p:spTgt spid="155650"/>
                                        </p:tgtEl>
                                        <p:attrNameLst>
                                          <p:attrName>style.visibility</p:attrName>
                                        </p:attrNameLst>
                                      </p:cBhvr>
                                      <p:to>
                                        <p:strVal val="visible"/>
                                      </p:to>
                                    </p:set>
                                    <p:animEffect transition="in" filter="dissolve">
                                      <p:cBhvr>
                                        <p:cTn id="16" dur="1000"/>
                                        <p:tgtEl>
                                          <p:spTgt spid="155650"/>
                                        </p:tgtEl>
                                      </p:cBhvr>
                                    </p:animEffect>
                                  </p:childTnLst>
                                </p:cTn>
                              </p:par>
                              <p:par>
                                <p:cTn id="17" presetID="9" presetClass="entr" presetSubtype="0" fill="hold" nodeType="withEffect">
                                  <p:stCondLst>
                                    <p:cond delay="0"/>
                                  </p:stCondLst>
                                  <p:childTnLst>
                                    <p:set>
                                      <p:cBhvr>
                                        <p:cTn id="18" dur="1" fill="hold">
                                          <p:stCondLst>
                                            <p:cond delay="0"/>
                                          </p:stCondLst>
                                        </p:cTn>
                                        <p:tgtEl>
                                          <p:spTgt spid="155653"/>
                                        </p:tgtEl>
                                        <p:attrNameLst>
                                          <p:attrName>style.visibility</p:attrName>
                                        </p:attrNameLst>
                                      </p:cBhvr>
                                      <p:to>
                                        <p:strVal val="visible"/>
                                      </p:to>
                                    </p:set>
                                    <p:animEffect transition="in" filter="dissolve">
                                      <p:cBhvr>
                                        <p:cTn id="19" dur="1000"/>
                                        <p:tgtEl>
                                          <p:spTgt spid="155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7">
            <a:extLst>
              <a:ext uri="{FF2B5EF4-FFF2-40B4-BE49-F238E27FC236}">
                <a16:creationId xmlns:a16="http://schemas.microsoft.com/office/drawing/2014/main" id="{734CE8C3-4DDB-4D76-B6B8-E9833720512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3010" name="Group 8">
            <a:extLst>
              <a:ext uri="{FF2B5EF4-FFF2-40B4-BE49-F238E27FC236}">
                <a16:creationId xmlns:a16="http://schemas.microsoft.com/office/drawing/2014/main" id="{AA271B3A-67AB-4317-A2AB-40B8E823B021}"/>
              </a:ext>
            </a:extLst>
          </p:cNvPr>
          <p:cNvGrpSpPr>
            <a:grpSpLocks/>
          </p:cNvGrpSpPr>
          <p:nvPr/>
        </p:nvGrpSpPr>
        <p:grpSpPr bwMode="auto">
          <a:xfrm>
            <a:off x="0" y="0"/>
            <a:ext cx="9144000" cy="976313"/>
            <a:chOff x="0" y="0"/>
            <a:chExt cx="5760" cy="615"/>
          </a:xfrm>
        </p:grpSpPr>
        <p:sp>
          <p:nvSpPr>
            <p:cNvPr id="43017" name="Text Box 9">
              <a:extLst>
                <a:ext uri="{FF2B5EF4-FFF2-40B4-BE49-F238E27FC236}">
                  <a16:creationId xmlns:a16="http://schemas.microsoft.com/office/drawing/2014/main" id="{EFB7A0C6-C510-47D0-90B9-299925510A4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3018" name="Text Box 10">
              <a:extLst>
                <a:ext uri="{FF2B5EF4-FFF2-40B4-BE49-F238E27FC236}">
                  <a16:creationId xmlns:a16="http://schemas.microsoft.com/office/drawing/2014/main" id="{24C1E975-C820-4E3F-A0B6-D98F136E9F9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3011" name="Rectangle 11">
            <a:extLst>
              <a:ext uri="{FF2B5EF4-FFF2-40B4-BE49-F238E27FC236}">
                <a16:creationId xmlns:a16="http://schemas.microsoft.com/office/drawing/2014/main" id="{C20FF7FC-926B-4BF5-88FA-C134A8091DB8}"/>
              </a:ext>
            </a:extLst>
          </p:cNvPr>
          <p:cNvSpPr>
            <a:spLocks noChangeArrowheads="1"/>
          </p:cNvSpPr>
          <p:nvPr/>
        </p:nvSpPr>
        <p:spPr bwMode="auto">
          <a:xfrm>
            <a:off x="2743200" y="990600"/>
            <a:ext cx="30067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 Loyalty</a:t>
            </a:r>
            <a:endParaRPr lang="en-US" altLang="en-US" sz="1800"/>
          </a:p>
        </p:txBody>
      </p:sp>
      <p:sp>
        <p:nvSpPr>
          <p:cNvPr id="128007" name="Text Box 7">
            <a:extLst>
              <a:ext uri="{FF2B5EF4-FFF2-40B4-BE49-F238E27FC236}">
                <a16:creationId xmlns:a16="http://schemas.microsoft.com/office/drawing/2014/main" id="{FA792436-091B-4407-A5D8-42B977F1503C}"/>
              </a:ext>
            </a:extLst>
          </p:cNvPr>
          <p:cNvSpPr txBox="1">
            <a:spLocks noChangeArrowheads="1"/>
          </p:cNvSpPr>
          <p:nvPr/>
        </p:nvSpPr>
        <p:spPr bwMode="auto">
          <a:xfrm>
            <a:off x="304800" y="1848249"/>
            <a:ext cx="85344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In the recreational/sport fishing category, Plano brand tackle boxes have established a loyal customer base, maintaining a significant share of the market year in and year out.  Plano tackle boxes were again the preferred brand among anglers, representing 55.8% of all tackle box purchases. </a:t>
            </a:r>
          </a:p>
        </p:txBody>
      </p:sp>
      <p:pic>
        <p:nvPicPr>
          <p:cNvPr id="6146" name="Picture 2" descr="Plano signs on as title sponsor for Mississippi River Elite event ...">
            <a:extLst>
              <a:ext uri="{FF2B5EF4-FFF2-40B4-BE49-F238E27FC236}">
                <a16:creationId xmlns:a16="http://schemas.microsoft.com/office/drawing/2014/main" id="{E2C91720-0D33-4203-968A-561B9F77E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403724"/>
            <a:ext cx="3200400" cy="19474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7">
            <a:extLst>
              <a:ext uri="{FF2B5EF4-FFF2-40B4-BE49-F238E27FC236}">
                <a16:creationId xmlns:a16="http://schemas.microsoft.com/office/drawing/2014/main" id="{734CE8C3-4DDB-4D76-B6B8-E9833720512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3010" name="Group 8">
            <a:extLst>
              <a:ext uri="{FF2B5EF4-FFF2-40B4-BE49-F238E27FC236}">
                <a16:creationId xmlns:a16="http://schemas.microsoft.com/office/drawing/2014/main" id="{AA271B3A-67AB-4317-A2AB-40B8E823B021}"/>
              </a:ext>
            </a:extLst>
          </p:cNvPr>
          <p:cNvGrpSpPr>
            <a:grpSpLocks/>
          </p:cNvGrpSpPr>
          <p:nvPr/>
        </p:nvGrpSpPr>
        <p:grpSpPr bwMode="auto">
          <a:xfrm>
            <a:off x="0" y="0"/>
            <a:ext cx="9144000" cy="976313"/>
            <a:chOff x="0" y="0"/>
            <a:chExt cx="5760" cy="615"/>
          </a:xfrm>
        </p:grpSpPr>
        <p:sp>
          <p:nvSpPr>
            <p:cNvPr id="43017" name="Text Box 9">
              <a:extLst>
                <a:ext uri="{FF2B5EF4-FFF2-40B4-BE49-F238E27FC236}">
                  <a16:creationId xmlns:a16="http://schemas.microsoft.com/office/drawing/2014/main" id="{EFB7A0C6-C510-47D0-90B9-299925510A4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3018" name="Text Box 10">
              <a:extLst>
                <a:ext uri="{FF2B5EF4-FFF2-40B4-BE49-F238E27FC236}">
                  <a16:creationId xmlns:a16="http://schemas.microsoft.com/office/drawing/2014/main" id="{24C1E975-C820-4E3F-A0B6-D98F136E9F9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3011" name="Rectangle 11">
            <a:extLst>
              <a:ext uri="{FF2B5EF4-FFF2-40B4-BE49-F238E27FC236}">
                <a16:creationId xmlns:a16="http://schemas.microsoft.com/office/drawing/2014/main" id="{C20FF7FC-926B-4BF5-88FA-C134A8091DB8}"/>
              </a:ext>
            </a:extLst>
          </p:cNvPr>
          <p:cNvSpPr>
            <a:spLocks noChangeArrowheads="1"/>
          </p:cNvSpPr>
          <p:nvPr/>
        </p:nvSpPr>
        <p:spPr bwMode="auto">
          <a:xfrm>
            <a:off x="2743200" y="990600"/>
            <a:ext cx="30067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 Loyalty</a:t>
            </a:r>
            <a:endParaRPr lang="en-US" altLang="en-US" sz="1800"/>
          </a:p>
        </p:txBody>
      </p:sp>
      <p:sp>
        <p:nvSpPr>
          <p:cNvPr id="128007" name="Text Box 7">
            <a:extLst>
              <a:ext uri="{FF2B5EF4-FFF2-40B4-BE49-F238E27FC236}">
                <a16:creationId xmlns:a16="http://schemas.microsoft.com/office/drawing/2014/main" id="{FA792436-091B-4407-A5D8-42B977F1503C}"/>
              </a:ext>
            </a:extLst>
          </p:cNvPr>
          <p:cNvSpPr txBox="1">
            <a:spLocks noChangeArrowheads="1"/>
          </p:cNvSpPr>
          <p:nvPr/>
        </p:nvSpPr>
        <p:spPr bwMode="auto">
          <a:xfrm>
            <a:off x="304800" y="2057400"/>
            <a:ext cx="8534400" cy="3231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solidFill>
                  <a:srgbClr val="C00000"/>
                </a:solidFill>
                <a:latin typeface="Verdana" charset="0"/>
                <a:ea typeface="ＭＳ Ｐゴシック" charset="0"/>
                <a:cs typeface="Times New Roman" charset="0"/>
              </a:rPr>
              <a:t>NASCAR fans are extremely brand loyal </a:t>
            </a:r>
          </a:p>
          <a:p>
            <a:pPr algn="just">
              <a:spcBef>
                <a:spcPct val="50000"/>
              </a:spcBef>
              <a:defRPr/>
            </a:pPr>
            <a:endParaRPr lang="en-US" sz="2400" dirty="0">
              <a:latin typeface="Verdana" charset="0"/>
              <a:ea typeface="ＭＳ Ｐゴシック" charset="0"/>
              <a:cs typeface="Times New Roman" charset="0"/>
            </a:endParaRPr>
          </a:p>
          <a:p>
            <a:pPr algn="just">
              <a:spcBef>
                <a:spcPct val="50000"/>
              </a:spcBef>
              <a:defRPr/>
            </a:pPr>
            <a:r>
              <a:rPr lang="en-US" sz="2400" i="1" dirty="0">
                <a:latin typeface="Verdana" charset="0"/>
                <a:ea typeface="ＭＳ Ｐゴシック" charset="0"/>
                <a:cs typeface="Times New Roman" charset="0"/>
              </a:rPr>
              <a:t>63% of fans say they “always buy products from NASCAR sponsors” according to one study while 55% of millennial consumers indicate that they would switch brands because of a NASCAR sponsor</a:t>
            </a:r>
          </a:p>
          <a:p>
            <a:pPr algn="just">
              <a:spcBef>
                <a:spcPct val="50000"/>
              </a:spcBef>
              <a:defRPr/>
            </a:pPr>
            <a:endParaRPr lang="en-US" sz="2400" dirty="0">
              <a:latin typeface="Verdana" charset="0"/>
              <a:ea typeface="ＭＳ Ｐゴシック" charset="0"/>
              <a:cs typeface="Times New Roman" charset="0"/>
            </a:endParaRPr>
          </a:p>
        </p:txBody>
      </p:sp>
      <p:pic>
        <p:nvPicPr>
          <p:cNvPr id="7170" name="Picture 2" descr="NASCAR-Bar-mark - Keweenaw Report">
            <a:extLst>
              <a:ext uri="{FF2B5EF4-FFF2-40B4-BE49-F238E27FC236}">
                <a16:creationId xmlns:a16="http://schemas.microsoft.com/office/drawing/2014/main" id="{AB84A32C-C3E1-47B3-8CD0-6AB55DA8CF5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855" b="27854"/>
          <a:stretch/>
        </p:blipFill>
        <p:spPr bwMode="auto">
          <a:xfrm>
            <a:off x="2133600" y="5150941"/>
            <a:ext cx="48768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6027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7">
            <a:extLst>
              <a:ext uri="{FF2B5EF4-FFF2-40B4-BE49-F238E27FC236}">
                <a16:creationId xmlns:a16="http://schemas.microsoft.com/office/drawing/2014/main" id="{734CE8C3-4DDB-4D76-B6B8-E9833720512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3010" name="Group 8">
            <a:extLst>
              <a:ext uri="{FF2B5EF4-FFF2-40B4-BE49-F238E27FC236}">
                <a16:creationId xmlns:a16="http://schemas.microsoft.com/office/drawing/2014/main" id="{AA271B3A-67AB-4317-A2AB-40B8E823B021}"/>
              </a:ext>
            </a:extLst>
          </p:cNvPr>
          <p:cNvGrpSpPr>
            <a:grpSpLocks/>
          </p:cNvGrpSpPr>
          <p:nvPr/>
        </p:nvGrpSpPr>
        <p:grpSpPr bwMode="auto">
          <a:xfrm>
            <a:off x="0" y="0"/>
            <a:ext cx="9144000" cy="976313"/>
            <a:chOff x="0" y="0"/>
            <a:chExt cx="5760" cy="615"/>
          </a:xfrm>
        </p:grpSpPr>
        <p:sp>
          <p:nvSpPr>
            <p:cNvPr id="43017" name="Text Box 9">
              <a:extLst>
                <a:ext uri="{FF2B5EF4-FFF2-40B4-BE49-F238E27FC236}">
                  <a16:creationId xmlns:a16="http://schemas.microsoft.com/office/drawing/2014/main" id="{EFB7A0C6-C510-47D0-90B9-299925510A4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3018" name="Text Box 10">
              <a:extLst>
                <a:ext uri="{FF2B5EF4-FFF2-40B4-BE49-F238E27FC236}">
                  <a16:creationId xmlns:a16="http://schemas.microsoft.com/office/drawing/2014/main" id="{24C1E975-C820-4E3F-A0B6-D98F136E9F9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3011" name="Rectangle 11">
            <a:extLst>
              <a:ext uri="{FF2B5EF4-FFF2-40B4-BE49-F238E27FC236}">
                <a16:creationId xmlns:a16="http://schemas.microsoft.com/office/drawing/2014/main" id="{C20FF7FC-926B-4BF5-88FA-C134A8091DB8}"/>
              </a:ext>
            </a:extLst>
          </p:cNvPr>
          <p:cNvSpPr>
            <a:spLocks noChangeArrowheads="1"/>
          </p:cNvSpPr>
          <p:nvPr/>
        </p:nvSpPr>
        <p:spPr bwMode="auto">
          <a:xfrm>
            <a:off x="2743200" y="990600"/>
            <a:ext cx="30067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 Loyalty</a:t>
            </a:r>
            <a:endParaRPr lang="en-US" altLang="en-US" sz="1800"/>
          </a:p>
        </p:txBody>
      </p:sp>
      <p:sp>
        <p:nvSpPr>
          <p:cNvPr id="128007" name="Text Box 7">
            <a:extLst>
              <a:ext uri="{FF2B5EF4-FFF2-40B4-BE49-F238E27FC236}">
                <a16:creationId xmlns:a16="http://schemas.microsoft.com/office/drawing/2014/main" id="{FA792436-091B-4407-A5D8-42B977F1503C}"/>
              </a:ext>
            </a:extLst>
          </p:cNvPr>
          <p:cNvSpPr txBox="1">
            <a:spLocks noChangeArrowheads="1"/>
          </p:cNvSpPr>
          <p:nvPr/>
        </p:nvSpPr>
        <p:spPr bwMode="auto">
          <a:xfrm>
            <a:off x="304800" y="1752600"/>
            <a:ext cx="8534400" cy="36009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The Brand Keys Sports Fan Loyalty Index ranked the most loyal sports fans based on league, the top four:</a:t>
            </a:r>
          </a:p>
          <a:p>
            <a:pPr marL="457200" indent="-457200" algn="just">
              <a:spcBef>
                <a:spcPct val="50000"/>
              </a:spcBef>
              <a:buFont typeface="+mj-lt"/>
              <a:buAutoNum type="arabicPeriod"/>
              <a:defRPr/>
            </a:pPr>
            <a:r>
              <a:rPr lang="en-US" sz="2400" dirty="0">
                <a:latin typeface="Verdana" charset="0"/>
                <a:ea typeface="ＭＳ Ｐゴシック" charset="0"/>
                <a:cs typeface="Times New Roman" charset="0"/>
              </a:rPr>
              <a:t>National Football League</a:t>
            </a:r>
          </a:p>
          <a:p>
            <a:pPr marL="457200" indent="-457200" algn="just">
              <a:spcBef>
                <a:spcPct val="50000"/>
              </a:spcBef>
              <a:buFont typeface="+mj-lt"/>
              <a:buAutoNum type="arabicPeriod"/>
              <a:defRPr/>
            </a:pPr>
            <a:r>
              <a:rPr lang="en-US" sz="2400" dirty="0">
                <a:latin typeface="Verdana" charset="0"/>
                <a:ea typeface="ＭＳ Ｐゴシック" charset="0"/>
                <a:cs typeface="Times New Roman" charset="0"/>
              </a:rPr>
              <a:t>Major League Baseball</a:t>
            </a:r>
          </a:p>
          <a:p>
            <a:pPr marL="457200" indent="-457200" algn="just">
              <a:spcBef>
                <a:spcPct val="50000"/>
              </a:spcBef>
              <a:buFont typeface="+mj-lt"/>
              <a:buAutoNum type="arabicPeriod"/>
              <a:defRPr/>
            </a:pPr>
            <a:r>
              <a:rPr lang="en-US" sz="2400" dirty="0">
                <a:latin typeface="Verdana" charset="0"/>
                <a:ea typeface="ＭＳ Ｐゴシック" charset="0"/>
                <a:cs typeface="Times New Roman" charset="0"/>
              </a:rPr>
              <a:t>National Basketball Association</a:t>
            </a:r>
          </a:p>
          <a:p>
            <a:pPr marL="457200" indent="-457200" algn="just">
              <a:spcBef>
                <a:spcPct val="50000"/>
              </a:spcBef>
              <a:buFont typeface="+mj-lt"/>
              <a:buAutoNum type="arabicPeriod"/>
              <a:defRPr/>
            </a:pPr>
            <a:r>
              <a:rPr lang="en-US" sz="2400" dirty="0">
                <a:latin typeface="Verdana" charset="0"/>
                <a:ea typeface="ＭＳ Ｐゴシック" charset="0"/>
                <a:cs typeface="Times New Roman" charset="0"/>
              </a:rPr>
              <a:t>National Hockey League</a:t>
            </a:r>
          </a:p>
          <a:p>
            <a:pPr algn="just">
              <a:spcBef>
                <a:spcPct val="50000"/>
              </a:spcBef>
              <a:defRPr/>
            </a:pPr>
            <a:endParaRPr lang="en-US" sz="2400" dirty="0">
              <a:latin typeface="Verdana" charset="0"/>
              <a:ea typeface="ＭＳ Ｐゴシック" charset="0"/>
              <a:cs typeface="Times New Roman" charset="0"/>
            </a:endParaRPr>
          </a:p>
        </p:txBody>
      </p:sp>
      <p:pic>
        <p:nvPicPr>
          <p:cNvPr id="43013" name="Picture 1" descr="NHL_Logo_former.svg.png">
            <a:extLst>
              <a:ext uri="{FF2B5EF4-FFF2-40B4-BE49-F238E27FC236}">
                <a16:creationId xmlns:a16="http://schemas.microsoft.com/office/drawing/2014/main" id="{BF1FE2B1-34D3-44E5-99C8-D689F21E1ED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5257800"/>
            <a:ext cx="12922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2" descr="nfl.png">
            <a:extLst>
              <a:ext uri="{FF2B5EF4-FFF2-40B4-BE49-F238E27FC236}">
                <a16:creationId xmlns:a16="http://schemas.microsoft.com/office/drawing/2014/main" id="{135A673A-4A59-42DC-B03D-37891BFDD9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43838" y="2851418"/>
            <a:ext cx="16922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Picture 3" descr="i.png">
            <a:extLst>
              <a:ext uri="{FF2B5EF4-FFF2-40B4-BE49-F238E27FC236}">
                <a16:creationId xmlns:a16="http://schemas.microsoft.com/office/drawing/2014/main" id="{358E6AA2-D8A2-440D-86D6-60500AE890C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181600"/>
            <a:ext cx="1406525"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4" descr="mlb.png">
            <a:extLst>
              <a:ext uri="{FF2B5EF4-FFF2-40B4-BE49-F238E27FC236}">
                <a16:creationId xmlns:a16="http://schemas.microsoft.com/office/drawing/2014/main" id="{78645BC7-2292-4B5C-B05B-B6ECD8D23D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75087" y="5072856"/>
            <a:ext cx="169862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89464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a:extLst>
              <a:ext uri="{FF2B5EF4-FFF2-40B4-BE49-F238E27FC236}">
                <a16:creationId xmlns:a16="http://schemas.microsoft.com/office/drawing/2014/main" id="{61E6AD4C-37D4-4934-8B4B-F72F8783C278}"/>
              </a:ext>
            </a:extLst>
          </p:cNvPr>
          <p:cNvSpPr>
            <a:spLocks noChangeArrowheads="1"/>
          </p:cNvSpPr>
          <p:nvPr/>
        </p:nvSpPr>
        <p:spPr bwMode="auto">
          <a:xfrm>
            <a:off x="1295400" y="1676400"/>
            <a:ext cx="662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Event branding opportunities may include</a:t>
            </a:r>
          </a:p>
        </p:txBody>
      </p:sp>
      <p:sp>
        <p:nvSpPr>
          <p:cNvPr id="47107" name="Rectangle 3">
            <a:extLst>
              <a:ext uri="{FF2B5EF4-FFF2-40B4-BE49-F238E27FC236}">
                <a16:creationId xmlns:a16="http://schemas.microsoft.com/office/drawing/2014/main" id="{553136E8-2709-4BCF-9DB8-7EC507F5672C}"/>
              </a:ext>
            </a:extLst>
          </p:cNvPr>
          <p:cNvSpPr>
            <a:spLocks noChangeArrowheads="1"/>
          </p:cNvSpPr>
          <p:nvPr/>
        </p:nvSpPr>
        <p:spPr bwMode="auto">
          <a:xfrm>
            <a:off x="2057400" y="2819400"/>
            <a:ext cx="5562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8000"/>
                </a:solidFill>
                <a:latin typeface="Verdana" panose="020B0604030504040204" pitchFamily="34" charset="0"/>
              </a:rPr>
              <a:t>  Naming, Event Offerings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Promotions and Co-Promotions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Sponsorship Opportunities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Merchandising Opportunities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Hospitality</a:t>
            </a:r>
          </a:p>
        </p:txBody>
      </p:sp>
      <p:sp>
        <p:nvSpPr>
          <p:cNvPr id="45059" name="Line 4">
            <a:extLst>
              <a:ext uri="{FF2B5EF4-FFF2-40B4-BE49-F238E27FC236}">
                <a16:creationId xmlns:a16="http://schemas.microsoft.com/office/drawing/2014/main" id="{C005330B-E75A-4388-BBFD-9BC88BB4113E}"/>
              </a:ext>
            </a:extLst>
          </p:cNvPr>
          <p:cNvSpPr>
            <a:spLocks noChangeShapeType="1"/>
          </p:cNvSpPr>
          <p:nvPr/>
        </p:nvSpPr>
        <p:spPr bwMode="auto">
          <a:xfrm>
            <a:off x="685800" y="23622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0" name="Rectangle 8">
            <a:extLst>
              <a:ext uri="{FF2B5EF4-FFF2-40B4-BE49-F238E27FC236}">
                <a16:creationId xmlns:a16="http://schemas.microsoft.com/office/drawing/2014/main" id="{DFC6533A-1476-44DA-89CB-CF0F42297908}"/>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45061" name="Group 9">
            <a:extLst>
              <a:ext uri="{FF2B5EF4-FFF2-40B4-BE49-F238E27FC236}">
                <a16:creationId xmlns:a16="http://schemas.microsoft.com/office/drawing/2014/main" id="{E39C766C-AAF3-4AC9-B29E-39429DBE5FF7}"/>
              </a:ext>
            </a:extLst>
          </p:cNvPr>
          <p:cNvGrpSpPr>
            <a:grpSpLocks/>
          </p:cNvGrpSpPr>
          <p:nvPr/>
        </p:nvGrpSpPr>
        <p:grpSpPr bwMode="auto">
          <a:xfrm>
            <a:off x="0" y="0"/>
            <a:ext cx="9144000" cy="976313"/>
            <a:chOff x="0" y="0"/>
            <a:chExt cx="5760" cy="615"/>
          </a:xfrm>
        </p:grpSpPr>
        <p:sp>
          <p:nvSpPr>
            <p:cNvPr id="45063" name="Text Box 10">
              <a:extLst>
                <a:ext uri="{FF2B5EF4-FFF2-40B4-BE49-F238E27FC236}">
                  <a16:creationId xmlns:a16="http://schemas.microsoft.com/office/drawing/2014/main" id="{772942A6-41AC-4E91-895E-DD8D8FABD9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5064" name="Text Box 11">
              <a:extLst>
                <a:ext uri="{FF2B5EF4-FFF2-40B4-BE49-F238E27FC236}">
                  <a16:creationId xmlns:a16="http://schemas.microsoft.com/office/drawing/2014/main" id="{09BEC0CC-1D9B-47CF-BE11-6B5E21A5009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5062" name="Text Box 12">
            <a:extLst>
              <a:ext uri="{FF2B5EF4-FFF2-40B4-BE49-F238E27FC236}">
                <a16:creationId xmlns:a16="http://schemas.microsoft.com/office/drawing/2014/main" id="{D84DC081-E8A0-4A15-9AE7-2D3C576343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 calcmode="lin" valueType="num">
                                      <p:cBhvr additive="base">
                                        <p:cTn id="12" dur="500" fill="hold"/>
                                        <p:tgtEl>
                                          <p:spTgt spid="47107">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7107">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7107">
                                            <p:txEl>
                                              <p:pRg st="4" end="4"/>
                                            </p:txEl>
                                          </p:spTgt>
                                        </p:tgtEl>
                                        <p:attrNameLst>
                                          <p:attrName>style.visibility</p:attrName>
                                        </p:attrNameLst>
                                      </p:cBhvr>
                                      <p:to>
                                        <p:strVal val="visible"/>
                                      </p:to>
                                    </p:set>
                                    <p:anim calcmode="lin" valueType="num">
                                      <p:cBhvr additive="base">
                                        <p:cTn id="17" dur="500" fill="hold"/>
                                        <p:tgtEl>
                                          <p:spTgt spid="47107">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7107">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47107">
                                            <p:txEl>
                                              <p:pRg st="6" end="6"/>
                                            </p:txEl>
                                          </p:spTgt>
                                        </p:tgtEl>
                                        <p:attrNameLst>
                                          <p:attrName>style.visibility</p:attrName>
                                        </p:attrNameLst>
                                      </p:cBhvr>
                                      <p:to>
                                        <p:strVal val="visible"/>
                                      </p:to>
                                    </p:set>
                                    <p:anim calcmode="lin" valueType="num">
                                      <p:cBhvr additive="base">
                                        <p:cTn id="22" dur="500" fill="hold"/>
                                        <p:tgtEl>
                                          <p:spTgt spid="47107">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7107">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47107">
                                            <p:txEl>
                                              <p:pRg st="8" end="8"/>
                                            </p:txEl>
                                          </p:spTgt>
                                        </p:tgtEl>
                                        <p:attrNameLst>
                                          <p:attrName>style.visibility</p:attrName>
                                        </p:attrNameLst>
                                      </p:cBhvr>
                                      <p:to>
                                        <p:strVal val="visible"/>
                                      </p:to>
                                    </p:set>
                                    <p:anim calcmode="lin" valueType="num">
                                      <p:cBhvr additive="base">
                                        <p:cTn id="27" dur="500" fill="hold"/>
                                        <p:tgtEl>
                                          <p:spTgt spid="47107">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710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id="{A0B59590-9A4F-441B-8886-D9038B8AE6E3}"/>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Naming Rights</a:t>
            </a:r>
          </a:p>
        </p:txBody>
      </p:sp>
      <p:sp>
        <p:nvSpPr>
          <p:cNvPr id="46082" name="Rectangle 8">
            <a:extLst>
              <a:ext uri="{FF2B5EF4-FFF2-40B4-BE49-F238E27FC236}">
                <a16:creationId xmlns:a16="http://schemas.microsoft.com/office/drawing/2014/main" id="{3405933C-4621-4259-8E84-39003B8316CA}"/>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46083" name="Group 9">
            <a:extLst>
              <a:ext uri="{FF2B5EF4-FFF2-40B4-BE49-F238E27FC236}">
                <a16:creationId xmlns:a16="http://schemas.microsoft.com/office/drawing/2014/main" id="{8ED65C69-ACC5-4F17-814F-BD59E6AC2E52}"/>
              </a:ext>
            </a:extLst>
          </p:cNvPr>
          <p:cNvGrpSpPr>
            <a:grpSpLocks/>
          </p:cNvGrpSpPr>
          <p:nvPr/>
        </p:nvGrpSpPr>
        <p:grpSpPr bwMode="auto">
          <a:xfrm>
            <a:off x="0" y="0"/>
            <a:ext cx="9144000" cy="976313"/>
            <a:chOff x="0" y="0"/>
            <a:chExt cx="5760" cy="615"/>
          </a:xfrm>
        </p:grpSpPr>
        <p:sp>
          <p:nvSpPr>
            <p:cNvPr id="46087" name="Text Box 10">
              <a:extLst>
                <a:ext uri="{FF2B5EF4-FFF2-40B4-BE49-F238E27FC236}">
                  <a16:creationId xmlns:a16="http://schemas.microsoft.com/office/drawing/2014/main" id="{DBEB1F55-C43B-4520-8F06-1B0A93A0FCA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6088" name="Text Box 11">
              <a:extLst>
                <a:ext uri="{FF2B5EF4-FFF2-40B4-BE49-F238E27FC236}">
                  <a16:creationId xmlns:a16="http://schemas.microsoft.com/office/drawing/2014/main" id="{DFB3C449-AB26-4DF2-BB9F-DF206B22242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6084" name="Text Box 12">
            <a:extLst>
              <a:ext uri="{FF2B5EF4-FFF2-40B4-BE49-F238E27FC236}">
                <a16:creationId xmlns:a16="http://schemas.microsoft.com/office/drawing/2014/main" id="{A9A907BF-0325-4B57-B5CA-BC40B3950C3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24E2BE17-8910-47AD-9751-35EA6B19DF9C}"/>
              </a:ext>
            </a:extLst>
          </p:cNvPr>
          <p:cNvSpPr>
            <a:spLocks noChangeArrowheads="1"/>
          </p:cNvSpPr>
          <p:nvPr/>
        </p:nvSpPr>
        <p:spPr bwMode="auto">
          <a:xfrm>
            <a:off x="3733800" y="3283745"/>
            <a:ext cx="4495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CC6600"/>
                </a:solidFill>
                <a:latin typeface="Verdana" panose="020B0604030504040204" pitchFamily="34" charset="0"/>
              </a:rPr>
              <a:t>TCS, a consulting firm, has the naming rights to the popular New York City Marathon</a:t>
            </a:r>
          </a:p>
        </p:txBody>
      </p:sp>
      <p:pic>
        <p:nvPicPr>
          <p:cNvPr id="46090" name="Picture 10" descr="Related image">
            <a:extLst>
              <a:ext uri="{FF2B5EF4-FFF2-40B4-BE49-F238E27FC236}">
                <a16:creationId xmlns:a16="http://schemas.microsoft.com/office/drawing/2014/main" id="{67D13267-AE18-4DCD-9FA7-CBCD4FD762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158448"/>
            <a:ext cx="2381250" cy="5200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2" presetClass="entr" presetSubtype="8" fill="hold" nodeType="withEffect">
                                  <p:stCondLst>
                                    <p:cond delay="0"/>
                                  </p:stCondLst>
                                  <p:childTnLst>
                                    <p:set>
                                      <p:cBhvr>
                                        <p:cTn id="9" dur="1" fill="hold">
                                          <p:stCondLst>
                                            <p:cond delay="0"/>
                                          </p:stCondLst>
                                        </p:cTn>
                                        <p:tgtEl>
                                          <p:spTgt spid="46090"/>
                                        </p:tgtEl>
                                        <p:attrNameLst>
                                          <p:attrName>style.visibility</p:attrName>
                                        </p:attrNameLst>
                                      </p:cBhvr>
                                      <p:to>
                                        <p:strVal val="visible"/>
                                      </p:to>
                                    </p:set>
                                    <p:anim calcmode="lin" valueType="num">
                                      <p:cBhvr additive="base">
                                        <p:cTn id="10" dur="500" fill="hold"/>
                                        <p:tgtEl>
                                          <p:spTgt spid="46090"/>
                                        </p:tgtEl>
                                        <p:attrNameLst>
                                          <p:attrName>ppt_x</p:attrName>
                                        </p:attrNameLst>
                                      </p:cBhvr>
                                      <p:tavLst>
                                        <p:tav tm="0">
                                          <p:val>
                                            <p:strVal val="0-#ppt_w/2"/>
                                          </p:val>
                                        </p:tav>
                                        <p:tav tm="100000">
                                          <p:val>
                                            <p:strVal val="#ppt_x"/>
                                          </p:val>
                                        </p:tav>
                                      </p:tavLst>
                                    </p:anim>
                                    <p:anim calcmode="lin" valueType="num">
                                      <p:cBhvr additive="base">
                                        <p:cTn id="11" dur="500" fill="hold"/>
                                        <p:tgtEl>
                                          <p:spTgt spid="460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a:extLst>
              <a:ext uri="{FF2B5EF4-FFF2-40B4-BE49-F238E27FC236}">
                <a16:creationId xmlns:a16="http://schemas.microsoft.com/office/drawing/2014/main" id="{72591BB6-81BE-4EFF-AEF4-E8AE760134D5}"/>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Promotions &amp; Co-Promotions</a:t>
            </a:r>
          </a:p>
        </p:txBody>
      </p:sp>
      <p:sp>
        <p:nvSpPr>
          <p:cNvPr id="47106" name="Rectangle 8">
            <a:extLst>
              <a:ext uri="{FF2B5EF4-FFF2-40B4-BE49-F238E27FC236}">
                <a16:creationId xmlns:a16="http://schemas.microsoft.com/office/drawing/2014/main" id="{CB318836-A8BD-440F-B174-959CE751223A}"/>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47107" name="Group 9">
            <a:extLst>
              <a:ext uri="{FF2B5EF4-FFF2-40B4-BE49-F238E27FC236}">
                <a16:creationId xmlns:a16="http://schemas.microsoft.com/office/drawing/2014/main" id="{3C69B190-649C-406C-AFEB-BF5E37BCCF1A}"/>
              </a:ext>
            </a:extLst>
          </p:cNvPr>
          <p:cNvGrpSpPr>
            <a:grpSpLocks/>
          </p:cNvGrpSpPr>
          <p:nvPr/>
        </p:nvGrpSpPr>
        <p:grpSpPr bwMode="auto">
          <a:xfrm>
            <a:off x="0" y="0"/>
            <a:ext cx="9144000" cy="976313"/>
            <a:chOff x="0" y="0"/>
            <a:chExt cx="5760" cy="615"/>
          </a:xfrm>
        </p:grpSpPr>
        <p:sp>
          <p:nvSpPr>
            <p:cNvPr id="47111" name="Text Box 10">
              <a:extLst>
                <a:ext uri="{FF2B5EF4-FFF2-40B4-BE49-F238E27FC236}">
                  <a16:creationId xmlns:a16="http://schemas.microsoft.com/office/drawing/2014/main" id="{0FF6D4AF-E047-4BF5-A840-FE9F7EF53E8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7112" name="Text Box 11">
              <a:extLst>
                <a:ext uri="{FF2B5EF4-FFF2-40B4-BE49-F238E27FC236}">
                  <a16:creationId xmlns:a16="http://schemas.microsoft.com/office/drawing/2014/main" id="{A42B2E11-7B89-4A13-9204-38AC3BFC98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7108" name="Text Box 12">
            <a:extLst>
              <a:ext uri="{FF2B5EF4-FFF2-40B4-BE49-F238E27FC236}">
                <a16:creationId xmlns:a16="http://schemas.microsoft.com/office/drawing/2014/main" id="{CBB20A7C-9CB6-47CD-860F-E8124A11369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39355635-00AB-4990-B5EA-FE61E550FE8E}"/>
              </a:ext>
            </a:extLst>
          </p:cNvPr>
          <p:cNvSpPr>
            <a:spLocks noChangeArrowheads="1"/>
          </p:cNvSpPr>
          <p:nvPr/>
        </p:nvSpPr>
        <p:spPr bwMode="auto">
          <a:xfrm>
            <a:off x="457200" y="2427754"/>
            <a:ext cx="784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err="1">
                <a:solidFill>
                  <a:srgbClr val="993300"/>
                </a:solidFill>
                <a:latin typeface="Verdana" panose="020B0604030504040204" pitchFamily="34" charset="0"/>
              </a:rPr>
              <a:t>PowerBar</a:t>
            </a:r>
            <a:r>
              <a:rPr lang="en-US" altLang="en-US" dirty="0">
                <a:solidFill>
                  <a:srgbClr val="993300"/>
                </a:solidFill>
                <a:latin typeface="Verdana" panose="020B0604030504040204" pitchFamily="34" charset="0"/>
              </a:rPr>
              <a:t>, another sponsor of the TCS NYC Marathon, utilizes its partnership to provide a special promotional opportunity to race participants by offering 20% off all </a:t>
            </a:r>
            <a:r>
              <a:rPr lang="en-US" altLang="en-US" dirty="0" err="1">
                <a:solidFill>
                  <a:srgbClr val="993300"/>
                </a:solidFill>
                <a:latin typeface="Verdana" panose="020B0604030504040204" pitchFamily="34" charset="0"/>
              </a:rPr>
              <a:t>PowerBar</a:t>
            </a:r>
            <a:r>
              <a:rPr lang="en-US" altLang="en-US" dirty="0">
                <a:solidFill>
                  <a:srgbClr val="993300"/>
                </a:solidFill>
                <a:latin typeface="Verdana" panose="020B0604030504040204" pitchFamily="34" charset="0"/>
              </a:rPr>
              <a:t> products at the </a:t>
            </a:r>
            <a:r>
              <a:rPr lang="en-US" altLang="en-US" dirty="0" err="1">
                <a:solidFill>
                  <a:srgbClr val="993300"/>
                </a:solidFill>
                <a:latin typeface="Verdana" panose="020B0604030504040204" pitchFamily="34" charset="0"/>
              </a:rPr>
              <a:t>PowerBar</a:t>
            </a:r>
            <a:r>
              <a:rPr lang="en-US" altLang="en-US" dirty="0">
                <a:solidFill>
                  <a:srgbClr val="993300"/>
                </a:solidFill>
                <a:latin typeface="Verdana" panose="020B0604030504040204" pitchFamily="34" charset="0"/>
              </a:rPr>
              <a:t> store online.</a:t>
            </a:r>
          </a:p>
        </p:txBody>
      </p:sp>
      <p:pic>
        <p:nvPicPr>
          <p:cNvPr id="128002" name="Picture 2" descr="http://t2.gstatic.com/images?q=tbn:ANd9GcSwPwcfg0b7-kWeUeSebFg6YJx3gNEgassVGOznL4SLqp9uDozA">
            <a:extLst>
              <a:ext uri="{FF2B5EF4-FFF2-40B4-BE49-F238E27FC236}">
                <a16:creationId xmlns:a16="http://schemas.microsoft.com/office/drawing/2014/main" id="{007ABA2C-1146-4A68-9830-55E22D4628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876800"/>
            <a:ext cx="34194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28002"/>
                                        </p:tgtEl>
                                        <p:attrNameLst>
                                          <p:attrName>style.visibility</p:attrName>
                                        </p:attrNameLst>
                                      </p:cBhvr>
                                      <p:to>
                                        <p:strVal val="visible"/>
                                      </p:to>
                                    </p:set>
                                    <p:animEffect transition="in" filter="dissolve">
                                      <p:cBhvr>
                                        <p:cTn id="10" dur="500"/>
                                        <p:tgtEl>
                                          <p:spTgt spid="128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id="{E3A929A6-5801-4CE7-975F-2F30507CBE47}"/>
              </a:ext>
            </a:extLst>
          </p:cNvPr>
          <p:cNvSpPr>
            <a:spLocks noChangeArrowheads="1"/>
          </p:cNvSpPr>
          <p:nvPr/>
        </p:nvSpPr>
        <p:spPr bwMode="auto">
          <a:xfrm>
            <a:off x="1295400" y="1603375"/>
            <a:ext cx="6629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Sponsorship opportunities and presenting rights</a:t>
            </a:r>
          </a:p>
        </p:txBody>
      </p:sp>
      <p:sp>
        <p:nvSpPr>
          <p:cNvPr id="48130" name="Rectangle 8">
            <a:extLst>
              <a:ext uri="{FF2B5EF4-FFF2-40B4-BE49-F238E27FC236}">
                <a16:creationId xmlns:a16="http://schemas.microsoft.com/office/drawing/2014/main" id="{D834C100-3B9A-4399-86CD-1189EE4B1685}"/>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48131" name="Group 9">
            <a:extLst>
              <a:ext uri="{FF2B5EF4-FFF2-40B4-BE49-F238E27FC236}">
                <a16:creationId xmlns:a16="http://schemas.microsoft.com/office/drawing/2014/main" id="{B617CB73-C2B8-4A24-BB41-AC199F996063}"/>
              </a:ext>
            </a:extLst>
          </p:cNvPr>
          <p:cNvGrpSpPr>
            <a:grpSpLocks/>
          </p:cNvGrpSpPr>
          <p:nvPr/>
        </p:nvGrpSpPr>
        <p:grpSpPr bwMode="auto">
          <a:xfrm>
            <a:off x="0" y="0"/>
            <a:ext cx="9144000" cy="976313"/>
            <a:chOff x="0" y="0"/>
            <a:chExt cx="5760" cy="615"/>
          </a:xfrm>
        </p:grpSpPr>
        <p:sp>
          <p:nvSpPr>
            <p:cNvPr id="48135" name="Text Box 10">
              <a:extLst>
                <a:ext uri="{FF2B5EF4-FFF2-40B4-BE49-F238E27FC236}">
                  <a16:creationId xmlns:a16="http://schemas.microsoft.com/office/drawing/2014/main" id="{C5112E82-BABC-4847-A77F-F46F701B4C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8136" name="Text Box 11">
              <a:extLst>
                <a:ext uri="{FF2B5EF4-FFF2-40B4-BE49-F238E27FC236}">
                  <a16:creationId xmlns:a16="http://schemas.microsoft.com/office/drawing/2014/main" id="{B51DB343-28A7-48B4-8B25-534BB23C0C9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8132" name="Text Box 12">
            <a:extLst>
              <a:ext uri="{FF2B5EF4-FFF2-40B4-BE49-F238E27FC236}">
                <a16:creationId xmlns:a16="http://schemas.microsoft.com/office/drawing/2014/main" id="{34187CE4-52DD-4FE0-A10C-473AB7FE4B3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11E5C26F-3C22-4419-BFF1-98DB4641554D}"/>
              </a:ext>
            </a:extLst>
          </p:cNvPr>
          <p:cNvSpPr>
            <a:spLocks noChangeArrowheads="1"/>
          </p:cNvSpPr>
          <p:nvPr/>
        </p:nvSpPr>
        <p:spPr bwMode="auto">
          <a:xfrm>
            <a:off x="381001" y="2820412"/>
            <a:ext cx="3962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0000"/>
                </a:solidFill>
                <a:latin typeface="Verdana" panose="020B0604030504040204" pitchFamily="34" charset="0"/>
              </a:rPr>
              <a:t>While TCS enjoys the naming rights to the annual NYC Marathon, several other sponsors enjoy “strategic partner” status, such as </a:t>
            </a:r>
            <a:r>
              <a:rPr lang="en-US" altLang="en-US" dirty="0" err="1">
                <a:solidFill>
                  <a:srgbClr val="000000"/>
                </a:solidFill>
                <a:latin typeface="Verdana" panose="020B0604030504040204" pitchFamily="34" charset="0"/>
              </a:rPr>
              <a:t>FitBit</a:t>
            </a:r>
            <a:r>
              <a:rPr lang="en-US" altLang="en-US" dirty="0">
                <a:solidFill>
                  <a:srgbClr val="000000"/>
                </a:solidFill>
                <a:latin typeface="Verdana" panose="020B0604030504040204" pitchFamily="34" charset="0"/>
              </a:rPr>
              <a:t>, Foot Locker and Gatorade</a:t>
            </a:r>
          </a:p>
        </p:txBody>
      </p:sp>
      <p:pic>
        <p:nvPicPr>
          <p:cNvPr id="129026" name="Picture 2" descr="http://www.bloomberg.com/apps/data?pid=avimage&amp;iid=iU6TRQABL6AM">
            <a:extLst>
              <a:ext uri="{FF2B5EF4-FFF2-40B4-BE49-F238E27FC236}">
                <a16:creationId xmlns:a16="http://schemas.microsoft.com/office/drawing/2014/main" id="{3FEB1784-0232-42F7-A241-DE68BB1E54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048000"/>
            <a:ext cx="3657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29026"/>
                                        </p:tgtEl>
                                        <p:attrNameLst>
                                          <p:attrName>style.visibility</p:attrName>
                                        </p:attrNameLst>
                                      </p:cBhvr>
                                      <p:to>
                                        <p:strVal val="visible"/>
                                      </p:to>
                                    </p:set>
                                    <p:animEffect transition="in" filter="dissolve">
                                      <p:cBhvr>
                                        <p:cTn id="10" dur="500"/>
                                        <p:tgtEl>
                                          <p:spTgt spid="129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a:extLst>
              <a:ext uri="{FF2B5EF4-FFF2-40B4-BE49-F238E27FC236}">
                <a16:creationId xmlns:a16="http://schemas.microsoft.com/office/drawing/2014/main" id="{7557B3AC-6CF0-4883-AF32-954ECF053E40}"/>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Merchandising Opportunities</a:t>
            </a:r>
          </a:p>
        </p:txBody>
      </p:sp>
      <p:sp>
        <p:nvSpPr>
          <p:cNvPr id="49154" name="Rectangle 8">
            <a:extLst>
              <a:ext uri="{FF2B5EF4-FFF2-40B4-BE49-F238E27FC236}">
                <a16:creationId xmlns:a16="http://schemas.microsoft.com/office/drawing/2014/main" id="{7332D72B-8F5B-47D8-83A8-64101112A046}"/>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49155" name="Group 9">
            <a:extLst>
              <a:ext uri="{FF2B5EF4-FFF2-40B4-BE49-F238E27FC236}">
                <a16:creationId xmlns:a16="http://schemas.microsoft.com/office/drawing/2014/main" id="{418AFDC3-A64A-4092-BC1A-B52F5026BEBF}"/>
              </a:ext>
            </a:extLst>
          </p:cNvPr>
          <p:cNvGrpSpPr>
            <a:grpSpLocks/>
          </p:cNvGrpSpPr>
          <p:nvPr/>
        </p:nvGrpSpPr>
        <p:grpSpPr bwMode="auto">
          <a:xfrm>
            <a:off x="0" y="0"/>
            <a:ext cx="9144000" cy="976313"/>
            <a:chOff x="0" y="0"/>
            <a:chExt cx="5760" cy="615"/>
          </a:xfrm>
        </p:grpSpPr>
        <p:sp>
          <p:nvSpPr>
            <p:cNvPr id="49158" name="Text Box 10">
              <a:extLst>
                <a:ext uri="{FF2B5EF4-FFF2-40B4-BE49-F238E27FC236}">
                  <a16:creationId xmlns:a16="http://schemas.microsoft.com/office/drawing/2014/main" id="{2C11496D-1AED-429A-86EF-0FFC688115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49159" name="Text Box 11">
              <a:extLst>
                <a:ext uri="{FF2B5EF4-FFF2-40B4-BE49-F238E27FC236}">
                  <a16:creationId xmlns:a16="http://schemas.microsoft.com/office/drawing/2014/main" id="{46740C33-DCBD-47D5-9060-9AA186350C4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49156" name="Text Box 12">
            <a:extLst>
              <a:ext uri="{FF2B5EF4-FFF2-40B4-BE49-F238E27FC236}">
                <a16:creationId xmlns:a16="http://schemas.microsoft.com/office/drawing/2014/main" id="{B2F67736-7D4B-4D9C-9387-23425CCCC99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2CBA65EA-1CF1-48B8-ADBB-7082E868D6DC}"/>
              </a:ext>
            </a:extLst>
          </p:cNvPr>
          <p:cNvSpPr>
            <a:spLocks noChangeArrowheads="1"/>
          </p:cNvSpPr>
          <p:nvPr/>
        </p:nvSpPr>
        <p:spPr bwMode="auto">
          <a:xfrm>
            <a:off x="457200" y="2535238"/>
            <a:ext cx="8382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CC6600"/>
                </a:solidFill>
                <a:latin typeface="Verdana" panose="020B0604030504040204" pitchFamily="34" charset="0"/>
              </a:rPr>
              <a:t>Licensing opportunities are often available which would include the authorized use of a brand, brand name, brand mark, trademark, or logo </a:t>
            </a:r>
          </a:p>
          <a:p>
            <a:pPr eaLnBrk="1" hangingPunct="1"/>
            <a:endParaRPr lang="en-US" altLang="en-US">
              <a:solidFill>
                <a:srgbClr val="CC6600"/>
              </a:solidFill>
              <a:latin typeface="Verdana" panose="020B0604030504040204" pitchFamily="34" charset="0"/>
            </a:endParaRPr>
          </a:p>
          <a:p>
            <a:pPr eaLnBrk="1" hangingPunct="1"/>
            <a:r>
              <a:rPr lang="en-US" altLang="en-US">
                <a:solidFill>
                  <a:srgbClr val="CC6600"/>
                </a:solidFill>
                <a:latin typeface="Verdana" panose="020B0604030504040204" pitchFamily="34" charset="0"/>
              </a:rPr>
              <a:t>ASICS is a </a:t>
            </a:r>
            <a:r>
              <a:rPr lang="ja-JP" altLang="en-US">
                <a:solidFill>
                  <a:srgbClr val="CC6600"/>
                </a:solidFill>
                <a:latin typeface="Verdana" panose="020B0604030504040204" pitchFamily="34" charset="0"/>
              </a:rPr>
              <a:t>“</a:t>
            </a:r>
            <a:r>
              <a:rPr lang="en-US" altLang="ja-JP">
                <a:solidFill>
                  <a:srgbClr val="CC6600"/>
                </a:solidFill>
                <a:latin typeface="Verdana" panose="020B0604030504040204" pitchFamily="34" charset="0"/>
              </a:rPr>
              <a:t>principal</a:t>
            </a:r>
            <a:r>
              <a:rPr lang="ja-JP" altLang="en-US">
                <a:solidFill>
                  <a:srgbClr val="CC6600"/>
                </a:solidFill>
                <a:latin typeface="Verdana" panose="020B0604030504040204" pitchFamily="34" charset="0"/>
              </a:rPr>
              <a:t>”</a:t>
            </a:r>
            <a:r>
              <a:rPr lang="en-US" altLang="ja-JP">
                <a:solidFill>
                  <a:srgbClr val="CC6600"/>
                </a:solidFill>
                <a:latin typeface="Verdana" panose="020B0604030504040204" pitchFamily="34" charset="0"/>
              </a:rPr>
              <a:t> (primary) sponsor of the NYC Marathon.  Part of their sponsorship agreement provides them with merchandising opportunities in that much of the merchandise sold online or on-site is co-branded by ASICS (they are also the presenting sponsor of the official Marathon Store).</a:t>
            </a:r>
            <a:endParaRPr lang="en-US" altLang="en-US">
              <a:solidFill>
                <a:srgbClr val="CC6600"/>
              </a:solidFill>
              <a:latin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id="{CF6AC6BE-3B8E-4C57-9CAA-7401678259E8}"/>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Merchandising Opportunities</a:t>
            </a:r>
          </a:p>
        </p:txBody>
      </p:sp>
      <p:sp>
        <p:nvSpPr>
          <p:cNvPr id="50178" name="Rectangle 8">
            <a:extLst>
              <a:ext uri="{FF2B5EF4-FFF2-40B4-BE49-F238E27FC236}">
                <a16:creationId xmlns:a16="http://schemas.microsoft.com/office/drawing/2014/main" id="{EC4C0190-4B8C-4388-858B-18D7DCEE12CE}"/>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50179" name="Group 9">
            <a:extLst>
              <a:ext uri="{FF2B5EF4-FFF2-40B4-BE49-F238E27FC236}">
                <a16:creationId xmlns:a16="http://schemas.microsoft.com/office/drawing/2014/main" id="{39E818F6-DECB-4EA9-A4E4-F681BD38AAA1}"/>
              </a:ext>
            </a:extLst>
          </p:cNvPr>
          <p:cNvGrpSpPr>
            <a:grpSpLocks/>
          </p:cNvGrpSpPr>
          <p:nvPr/>
        </p:nvGrpSpPr>
        <p:grpSpPr bwMode="auto">
          <a:xfrm>
            <a:off x="0" y="0"/>
            <a:ext cx="9144000" cy="976313"/>
            <a:chOff x="0" y="0"/>
            <a:chExt cx="5760" cy="615"/>
          </a:xfrm>
        </p:grpSpPr>
        <p:sp>
          <p:nvSpPr>
            <p:cNvPr id="50183" name="Text Box 10">
              <a:extLst>
                <a:ext uri="{FF2B5EF4-FFF2-40B4-BE49-F238E27FC236}">
                  <a16:creationId xmlns:a16="http://schemas.microsoft.com/office/drawing/2014/main" id="{FF679A81-3D4D-4877-B28F-E28516FB7C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0184" name="Text Box 11">
              <a:extLst>
                <a:ext uri="{FF2B5EF4-FFF2-40B4-BE49-F238E27FC236}">
                  <a16:creationId xmlns:a16="http://schemas.microsoft.com/office/drawing/2014/main" id="{F0CCB67B-9F8B-4910-BF54-A8D9763A2E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0180" name="Text Box 12">
            <a:extLst>
              <a:ext uri="{FF2B5EF4-FFF2-40B4-BE49-F238E27FC236}">
                <a16:creationId xmlns:a16="http://schemas.microsoft.com/office/drawing/2014/main" id="{F63C56C1-038C-4B2E-9F3C-69A69FEDD73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2345" name="Text Box 9">
            <a:extLst>
              <a:ext uri="{FF2B5EF4-FFF2-40B4-BE49-F238E27FC236}">
                <a16:creationId xmlns:a16="http://schemas.microsoft.com/office/drawing/2014/main" id="{EF0550BE-BF49-4D7D-8654-3B900CD6C855}"/>
              </a:ext>
            </a:extLst>
          </p:cNvPr>
          <p:cNvSpPr txBox="1">
            <a:spLocks noChangeArrowheads="1"/>
          </p:cNvSpPr>
          <p:nvPr/>
        </p:nvSpPr>
        <p:spPr bwMode="auto">
          <a:xfrm>
            <a:off x="609600" y="2438400"/>
            <a:ext cx="6629400" cy="1938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After 25 years of sponsoring the NYC Marathon, ASICS announced that 2016 would be their last as race sponsor (New Balance took over as official sponsor for the 2017 race).</a:t>
            </a:r>
            <a:r>
              <a:rPr lang="en-US" dirty="0">
                <a:latin typeface="Times New Roman" charset="0"/>
                <a:ea typeface="ＭＳ Ｐゴシック" charset="0"/>
                <a:cs typeface="Times New Roman" charset="0"/>
              </a:rPr>
              <a:t> </a:t>
            </a:r>
          </a:p>
        </p:txBody>
      </p:sp>
      <p:pic>
        <p:nvPicPr>
          <p:cNvPr id="50182" name="Picture 10" descr="I:\temp\nyc.png">
            <a:extLst>
              <a:ext uri="{FF2B5EF4-FFF2-40B4-BE49-F238E27FC236}">
                <a16:creationId xmlns:a16="http://schemas.microsoft.com/office/drawing/2014/main" id="{548A762A-710B-411E-924D-03FCF40D75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343400"/>
            <a:ext cx="34290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a:extLst>
              <a:ext uri="{FF2B5EF4-FFF2-40B4-BE49-F238E27FC236}">
                <a16:creationId xmlns:a16="http://schemas.microsoft.com/office/drawing/2014/main" id="{7276CD69-D9F0-4053-9B05-F9FB3FF5906C}"/>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Hospitality</a:t>
            </a:r>
          </a:p>
        </p:txBody>
      </p:sp>
      <p:sp>
        <p:nvSpPr>
          <p:cNvPr id="51202" name="Rectangle 8">
            <a:extLst>
              <a:ext uri="{FF2B5EF4-FFF2-40B4-BE49-F238E27FC236}">
                <a16:creationId xmlns:a16="http://schemas.microsoft.com/office/drawing/2014/main" id="{55D4FD63-3B69-46B6-AD76-1D01D8860D59}"/>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51203" name="Group 9">
            <a:extLst>
              <a:ext uri="{FF2B5EF4-FFF2-40B4-BE49-F238E27FC236}">
                <a16:creationId xmlns:a16="http://schemas.microsoft.com/office/drawing/2014/main" id="{60FAF646-6F02-4DAE-AD59-0725A9D2D073}"/>
              </a:ext>
            </a:extLst>
          </p:cNvPr>
          <p:cNvGrpSpPr>
            <a:grpSpLocks/>
          </p:cNvGrpSpPr>
          <p:nvPr/>
        </p:nvGrpSpPr>
        <p:grpSpPr bwMode="auto">
          <a:xfrm>
            <a:off x="0" y="0"/>
            <a:ext cx="9144000" cy="976313"/>
            <a:chOff x="0" y="0"/>
            <a:chExt cx="5760" cy="615"/>
          </a:xfrm>
        </p:grpSpPr>
        <p:sp>
          <p:nvSpPr>
            <p:cNvPr id="51207" name="Text Box 10">
              <a:extLst>
                <a:ext uri="{FF2B5EF4-FFF2-40B4-BE49-F238E27FC236}">
                  <a16:creationId xmlns:a16="http://schemas.microsoft.com/office/drawing/2014/main" id="{2D2BAF00-DC39-4BFB-AEDA-4789490BEA3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1208" name="Text Box 11">
              <a:extLst>
                <a:ext uri="{FF2B5EF4-FFF2-40B4-BE49-F238E27FC236}">
                  <a16:creationId xmlns:a16="http://schemas.microsoft.com/office/drawing/2014/main" id="{E1992C18-D0BA-41CC-98BE-B3B2B78D41E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1204" name="Text Box 12">
            <a:extLst>
              <a:ext uri="{FF2B5EF4-FFF2-40B4-BE49-F238E27FC236}">
                <a16:creationId xmlns:a16="http://schemas.microsoft.com/office/drawing/2014/main" id="{6164CFEF-BA49-431A-B9C3-4F2456CF4E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CBBFE6A2-84B8-4504-9D19-A8C9E70482F0}"/>
              </a:ext>
            </a:extLst>
          </p:cNvPr>
          <p:cNvSpPr>
            <a:spLocks noChangeArrowheads="1"/>
          </p:cNvSpPr>
          <p:nvPr/>
        </p:nvSpPr>
        <p:spPr bwMode="auto">
          <a:xfrm>
            <a:off x="381000" y="2457450"/>
            <a:ext cx="83820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CC6600"/>
                </a:solidFill>
                <a:latin typeface="Verdana" panose="020B0604030504040204" pitchFamily="34" charset="0"/>
              </a:rPr>
              <a:t>Companies may have the opportunity to entertain clients, prospective customers and employees with tickets to the event</a:t>
            </a:r>
          </a:p>
          <a:p>
            <a:pPr eaLnBrk="1" hangingPunct="1"/>
            <a:endParaRPr lang="en-US" altLang="en-US">
              <a:solidFill>
                <a:srgbClr val="CC6600"/>
              </a:solidFill>
              <a:latin typeface="Verdana" panose="020B0604030504040204" pitchFamily="34" charset="0"/>
            </a:endParaRPr>
          </a:p>
          <a:p>
            <a:pPr eaLnBrk="1" hangingPunct="1"/>
            <a:r>
              <a:rPr lang="en-US" altLang="en-US">
                <a:solidFill>
                  <a:srgbClr val="CC6600"/>
                </a:solidFill>
                <a:latin typeface="Verdana" panose="020B0604030504040204" pitchFamily="34" charset="0"/>
              </a:rPr>
              <a:t>Most events offer hospitality </a:t>
            </a:r>
          </a:p>
          <a:p>
            <a:pPr eaLnBrk="1" hangingPunct="1"/>
            <a:r>
              <a:rPr lang="en-US" altLang="en-US">
                <a:solidFill>
                  <a:srgbClr val="CC6600"/>
                </a:solidFill>
                <a:latin typeface="Verdana" panose="020B0604030504040204" pitchFamily="34" charset="0"/>
              </a:rPr>
              <a:t>packages, which typically </a:t>
            </a:r>
          </a:p>
          <a:p>
            <a:pPr eaLnBrk="1" hangingPunct="1"/>
            <a:r>
              <a:rPr lang="en-US" altLang="en-US">
                <a:solidFill>
                  <a:srgbClr val="CC6600"/>
                </a:solidFill>
                <a:latin typeface="Verdana" panose="020B0604030504040204" pitchFamily="34" charset="0"/>
              </a:rPr>
              <a:t>include access to VIP areas </a:t>
            </a:r>
          </a:p>
          <a:p>
            <a:pPr eaLnBrk="1" hangingPunct="1"/>
            <a:r>
              <a:rPr lang="en-US" altLang="en-US">
                <a:solidFill>
                  <a:srgbClr val="CC6600"/>
                </a:solidFill>
                <a:latin typeface="Verdana" panose="020B0604030504040204" pitchFamily="34" charset="0"/>
              </a:rPr>
              <a:t>and include food and </a:t>
            </a:r>
          </a:p>
          <a:p>
            <a:pPr eaLnBrk="1" hangingPunct="1"/>
            <a:r>
              <a:rPr lang="en-US" altLang="en-US">
                <a:solidFill>
                  <a:srgbClr val="CC6600"/>
                </a:solidFill>
                <a:latin typeface="Verdana" panose="020B0604030504040204" pitchFamily="34" charset="0"/>
              </a:rPr>
              <a:t>beverages</a:t>
            </a:r>
          </a:p>
        </p:txBody>
      </p:sp>
      <p:pic>
        <p:nvPicPr>
          <p:cNvPr id="131074" name="Picture 2" descr="http://t2.gstatic.com/images?q=tbn:ANd9GcS5_HeIIVCSdF817ZZwfMHXWYCMHeaNtj27XQNhyn-ye8NwLHlp">
            <a:extLst>
              <a:ext uri="{FF2B5EF4-FFF2-40B4-BE49-F238E27FC236}">
                <a16:creationId xmlns:a16="http://schemas.microsoft.com/office/drawing/2014/main" id="{CE0D42C5-C6F3-41EA-9B86-BEFD2614D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886200"/>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31074"/>
                                        </p:tgtEl>
                                        <p:attrNameLst>
                                          <p:attrName>style.visibility</p:attrName>
                                        </p:attrNameLst>
                                      </p:cBhvr>
                                      <p:to>
                                        <p:strVal val="visible"/>
                                      </p:to>
                                    </p:set>
                                    <p:animEffect transition="in" filter="dissolve">
                                      <p:cBhvr>
                                        <p:cTn id="10" dur="500"/>
                                        <p:tgtEl>
                                          <p:spTgt spid="131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3492C391-B9F5-4B35-9A26-A3C430679C9A}"/>
              </a:ext>
            </a:extLst>
          </p:cNvPr>
          <p:cNvSpPr>
            <a:spLocks noChangeArrowheads="1"/>
          </p:cNvSpPr>
          <p:nvPr/>
        </p:nvSpPr>
        <p:spPr bwMode="auto">
          <a:xfrm>
            <a:off x="1066800" y="1752600"/>
            <a:ext cx="6858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Slogans Example</a:t>
            </a:r>
          </a:p>
        </p:txBody>
      </p:sp>
      <p:sp>
        <p:nvSpPr>
          <p:cNvPr id="9218" name="Line 3">
            <a:extLst>
              <a:ext uri="{FF2B5EF4-FFF2-40B4-BE49-F238E27FC236}">
                <a16:creationId xmlns:a16="http://schemas.microsoft.com/office/drawing/2014/main" id="{11F512D6-3526-4021-95AD-8FFFDA26A954}"/>
              </a:ext>
            </a:extLst>
          </p:cNvPr>
          <p:cNvSpPr>
            <a:spLocks noChangeShapeType="1"/>
          </p:cNvSpPr>
          <p:nvPr/>
        </p:nvSpPr>
        <p:spPr bwMode="auto">
          <a:xfrm>
            <a:off x="685800" y="2590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9" name="Rectangle 4">
            <a:extLst>
              <a:ext uri="{FF2B5EF4-FFF2-40B4-BE49-F238E27FC236}">
                <a16:creationId xmlns:a16="http://schemas.microsoft.com/office/drawing/2014/main" id="{2643B6DF-CF59-4845-936B-AB51C956528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9220" name="Group 5">
            <a:extLst>
              <a:ext uri="{FF2B5EF4-FFF2-40B4-BE49-F238E27FC236}">
                <a16:creationId xmlns:a16="http://schemas.microsoft.com/office/drawing/2014/main" id="{6FD055CC-E0AB-4683-A1CD-93CA24B096FD}"/>
              </a:ext>
            </a:extLst>
          </p:cNvPr>
          <p:cNvGrpSpPr>
            <a:grpSpLocks/>
          </p:cNvGrpSpPr>
          <p:nvPr/>
        </p:nvGrpSpPr>
        <p:grpSpPr bwMode="auto">
          <a:xfrm>
            <a:off x="0" y="0"/>
            <a:ext cx="9144000" cy="976313"/>
            <a:chOff x="0" y="0"/>
            <a:chExt cx="5760" cy="615"/>
          </a:xfrm>
        </p:grpSpPr>
        <p:sp>
          <p:nvSpPr>
            <p:cNvPr id="9224" name="Text Box 6">
              <a:extLst>
                <a:ext uri="{FF2B5EF4-FFF2-40B4-BE49-F238E27FC236}">
                  <a16:creationId xmlns:a16="http://schemas.microsoft.com/office/drawing/2014/main" id="{EFCBF5DB-14D8-4495-96DC-1F59343F99D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225" name="Text Box 7">
              <a:extLst>
                <a:ext uri="{FF2B5EF4-FFF2-40B4-BE49-F238E27FC236}">
                  <a16:creationId xmlns:a16="http://schemas.microsoft.com/office/drawing/2014/main" id="{215EA5DA-D3B7-4971-96B0-F1EC9AE5C49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221" name="Text Box 8">
            <a:extLst>
              <a:ext uri="{FF2B5EF4-FFF2-40B4-BE49-F238E27FC236}">
                <a16:creationId xmlns:a16="http://schemas.microsoft.com/office/drawing/2014/main" id="{9A13C7BB-71B1-4219-B2C5-A25D2BB334F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4329" name="Rectangle 9">
            <a:extLst>
              <a:ext uri="{FF2B5EF4-FFF2-40B4-BE49-F238E27FC236}">
                <a16:creationId xmlns:a16="http://schemas.microsoft.com/office/drawing/2014/main" id="{6F1B4361-033A-4872-92E5-9D55B6D13518}"/>
              </a:ext>
            </a:extLst>
          </p:cNvPr>
          <p:cNvSpPr>
            <a:spLocks noChangeArrowheads="1"/>
          </p:cNvSpPr>
          <p:nvPr/>
        </p:nvSpPr>
        <p:spPr bwMode="auto">
          <a:xfrm>
            <a:off x="914400" y="2895600"/>
            <a:ext cx="7162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Dick</a:t>
            </a:r>
            <a:r>
              <a:rPr lang="ja-JP" altLang="en-US" sz="2800">
                <a:latin typeface="Verdana" panose="020B0604030504040204" pitchFamily="34" charset="0"/>
              </a:rPr>
              <a:t>’</a:t>
            </a:r>
            <a:r>
              <a:rPr lang="en-US" altLang="ja-JP" sz="2800">
                <a:latin typeface="Verdana" panose="020B0604030504040204" pitchFamily="34" charset="0"/>
              </a:rPr>
              <a:t>s Sporting Goods advertising often features the slogan </a:t>
            </a:r>
            <a:r>
              <a:rPr lang="ja-JP" altLang="en-US" sz="2800">
                <a:latin typeface="Verdana" panose="020B0604030504040204" pitchFamily="34" charset="0"/>
              </a:rPr>
              <a:t>“</a:t>
            </a:r>
            <a:r>
              <a:rPr lang="en-US" altLang="ja-JP" sz="2800">
                <a:latin typeface="Verdana" panose="020B0604030504040204" pitchFamily="34" charset="0"/>
              </a:rPr>
              <a:t>Every season starts at Dick</a:t>
            </a:r>
            <a:r>
              <a:rPr lang="ja-JP" altLang="en-US" sz="2800">
                <a:latin typeface="Verdana" panose="020B0604030504040204" pitchFamily="34" charset="0"/>
              </a:rPr>
              <a:t>’</a:t>
            </a:r>
            <a:r>
              <a:rPr lang="en-US" altLang="ja-JP" sz="2800">
                <a:latin typeface="Verdana" panose="020B0604030504040204" pitchFamily="34" charset="0"/>
              </a:rPr>
              <a:t>s</a:t>
            </a:r>
            <a:r>
              <a:rPr lang="ja-JP" altLang="en-US" sz="2800">
                <a:latin typeface="Verdana" panose="020B0604030504040204" pitchFamily="34" charset="0"/>
              </a:rPr>
              <a:t>”</a:t>
            </a:r>
            <a:endParaRPr lang="en-US" altLang="en-US" sz="2800">
              <a:latin typeface="Verdana" panose="020B0604030504040204" pitchFamily="34" charset="0"/>
            </a:endParaRPr>
          </a:p>
        </p:txBody>
      </p:sp>
      <p:pic>
        <p:nvPicPr>
          <p:cNvPr id="184332" name="Picture 12" descr="2835_logo">
            <a:extLst>
              <a:ext uri="{FF2B5EF4-FFF2-40B4-BE49-F238E27FC236}">
                <a16:creationId xmlns:a16="http://schemas.microsoft.com/office/drawing/2014/main" id="{EF8E3504-2174-4EFB-ABAD-99C1D7B477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4800600"/>
            <a:ext cx="23812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4329"/>
                                        </p:tgtEl>
                                        <p:attrNameLst>
                                          <p:attrName>style.visibility</p:attrName>
                                        </p:attrNameLst>
                                      </p:cBhvr>
                                      <p:to>
                                        <p:strVal val="visible"/>
                                      </p:to>
                                    </p:set>
                                    <p:animEffect transition="in" filter="checkerboard(across)">
                                      <p:cBhvr>
                                        <p:cTn id="7" dur="500"/>
                                        <p:tgtEl>
                                          <p:spTgt spid="18432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84332"/>
                                        </p:tgtEl>
                                        <p:attrNameLst>
                                          <p:attrName>style.visibility</p:attrName>
                                        </p:attrNameLst>
                                      </p:cBhvr>
                                      <p:to>
                                        <p:strVal val="visible"/>
                                      </p:to>
                                    </p:set>
                                    <p:animEffect transition="in" filter="dissolve">
                                      <p:cBhvr>
                                        <p:cTn id="11" dur="500"/>
                                        <p:tgtEl>
                                          <p:spTgt spid="184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a:extLst>
              <a:ext uri="{FF2B5EF4-FFF2-40B4-BE49-F238E27FC236}">
                <a16:creationId xmlns:a16="http://schemas.microsoft.com/office/drawing/2014/main" id="{7276CD69-D9F0-4053-9B05-F9FB3FF5906C}"/>
              </a:ext>
            </a:extLst>
          </p:cNvPr>
          <p:cNvSpPr>
            <a:spLocks noChangeArrowheads="1"/>
          </p:cNvSpPr>
          <p:nvPr/>
        </p:nvSpPr>
        <p:spPr bwMode="auto">
          <a:xfrm>
            <a:off x="1295400" y="1677988"/>
            <a:ext cx="6629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Hospitality</a:t>
            </a:r>
          </a:p>
        </p:txBody>
      </p:sp>
      <p:sp>
        <p:nvSpPr>
          <p:cNvPr id="51202" name="Rectangle 8">
            <a:extLst>
              <a:ext uri="{FF2B5EF4-FFF2-40B4-BE49-F238E27FC236}">
                <a16:creationId xmlns:a16="http://schemas.microsoft.com/office/drawing/2014/main" id="{55D4FD63-3B69-46B6-AD76-1D01D8860D59}"/>
              </a:ext>
            </a:extLst>
          </p:cNvPr>
          <p:cNvSpPr>
            <a:spLocks noChangeArrowheads="1"/>
          </p:cNvSpPr>
          <p:nvPr/>
        </p:nvSpPr>
        <p:spPr bwMode="auto">
          <a:xfrm>
            <a:off x="2971800" y="990600"/>
            <a:ext cx="3379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Event Branding</a:t>
            </a:r>
            <a:r>
              <a:rPr lang="en-US" altLang="en-US" sz="1800"/>
              <a:t> </a:t>
            </a:r>
          </a:p>
        </p:txBody>
      </p:sp>
      <p:grpSp>
        <p:nvGrpSpPr>
          <p:cNvPr id="51203" name="Group 9">
            <a:extLst>
              <a:ext uri="{FF2B5EF4-FFF2-40B4-BE49-F238E27FC236}">
                <a16:creationId xmlns:a16="http://schemas.microsoft.com/office/drawing/2014/main" id="{60FAF646-6F02-4DAE-AD59-0725A9D2D073}"/>
              </a:ext>
            </a:extLst>
          </p:cNvPr>
          <p:cNvGrpSpPr>
            <a:grpSpLocks/>
          </p:cNvGrpSpPr>
          <p:nvPr/>
        </p:nvGrpSpPr>
        <p:grpSpPr bwMode="auto">
          <a:xfrm>
            <a:off x="0" y="0"/>
            <a:ext cx="9144000" cy="976313"/>
            <a:chOff x="0" y="0"/>
            <a:chExt cx="5760" cy="615"/>
          </a:xfrm>
        </p:grpSpPr>
        <p:sp>
          <p:nvSpPr>
            <p:cNvPr id="51207" name="Text Box 10">
              <a:extLst>
                <a:ext uri="{FF2B5EF4-FFF2-40B4-BE49-F238E27FC236}">
                  <a16:creationId xmlns:a16="http://schemas.microsoft.com/office/drawing/2014/main" id="{2D2BAF00-DC39-4BFB-AEDA-4789490BEA3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1208" name="Text Box 11">
              <a:extLst>
                <a:ext uri="{FF2B5EF4-FFF2-40B4-BE49-F238E27FC236}">
                  <a16:creationId xmlns:a16="http://schemas.microsoft.com/office/drawing/2014/main" id="{E1992C18-D0BA-41CC-98BE-B3B2B78D41E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1204" name="Text Box 12">
            <a:extLst>
              <a:ext uri="{FF2B5EF4-FFF2-40B4-BE49-F238E27FC236}">
                <a16:creationId xmlns:a16="http://schemas.microsoft.com/office/drawing/2014/main" id="{6164CFEF-BA49-431A-B9C3-4F2456CF4E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 name="Rectangle 3">
            <a:extLst>
              <a:ext uri="{FF2B5EF4-FFF2-40B4-BE49-F238E27FC236}">
                <a16:creationId xmlns:a16="http://schemas.microsoft.com/office/drawing/2014/main" id="{CBBFE6A2-84B8-4504-9D19-A8C9E70482F0}"/>
              </a:ext>
            </a:extLst>
          </p:cNvPr>
          <p:cNvSpPr>
            <a:spLocks noChangeArrowheads="1"/>
          </p:cNvSpPr>
          <p:nvPr/>
        </p:nvSpPr>
        <p:spPr bwMode="auto">
          <a:xfrm>
            <a:off x="685800" y="2369607"/>
            <a:ext cx="777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008000"/>
                </a:solidFill>
                <a:latin typeface="Verdana" panose="020B0604030504040204" pitchFamily="34" charset="0"/>
              </a:rPr>
              <a:t>The 43rd Ryder Cup (golf’s competition involving the United States vs Europe) provides ample hospitality opportunities for brands throughout the event with corporate tents typically dotting the entire golf course. </a:t>
            </a:r>
          </a:p>
        </p:txBody>
      </p:sp>
      <p:pic>
        <p:nvPicPr>
          <p:cNvPr id="8194" name="Picture 2" descr="PGA adds hospitality space for Ryder Cup at Kohler - Milwaukee ...">
            <a:extLst>
              <a:ext uri="{FF2B5EF4-FFF2-40B4-BE49-F238E27FC236}">
                <a16:creationId xmlns:a16="http://schemas.microsoft.com/office/drawing/2014/main" id="{2A23A6D6-18E9-4F6A-A702-D9BEDB77A6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871" y="3940174"/>
            <a:ext cx="4516457" cy="2535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427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id="{2BAAC7AE-CBB6-4AFC-A96E-3CCCD56FA60F}"/>
              </a:ext>
            </a:extLst>
          </p:cNvPr>
          <p:cNvSpPr>
            <a:spLocks noChangeArrowheads="1"/>
          </p:cNvSpPr>
          <p:nvPr/>
        </p:nvSpPr>
        <p:spPr bwMode="auto">
          <a:xfrm>
            <a:off x="2438400" y="1828800"/>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Forms of Branding</a:t>
            </a:r>
            <a:r>
              <a:rPr lang="en-US" altLang="en-US" sz="3200"/>
              <a:t> </a:t>
            </a:r>
          </a:p>
        </p:txBody>
      </p:sp>
      <p:sp>
        <p:nvSpPr>
          <p:cNvPr id="48131" name="Rectangle 3">
            <a:extLst>
              <a:ext uri="{FF2B5EF4-FFF2-40B4-BE49-F238E27FC236}">
                <a16:creationId xmlns:a16="http://schemas.microsoft.com/office/drawing/2014/main" id="{9CF07714-4066-4216-A17C-9A1CD262381D}"/>
              </a:ext>
            </a:extLst>
          </p:cNvPr>
          <p:cNvSpPr>
            <a:spLocks noChangeArrowheads="1"/>
          </p:cNvSpPr>
          <p:nvPr/>
        </p:nvSpPr>
        <p:spPr bwMode="auto">
          <a:xfrm>
            <a:off x="2514600" y="3276600"/>
            <a:ext cx="480060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3200">
                <a:solidFill>
                  <a:srgbClr val="006600"/>
                </a:solidFill>
                <a:latin typeface="Verdana" panose="020B0604030504040204" pitchFamily="34" charset="0"/>
              </a:rPr>
              <a:t>  Corporate Brand</a:t>
            </a:r>
          </a:p>
          <a:p>
            <a:pPr eaLnBrk="1" hangingPunct="1">
              <a:buFont typeface="Wingdings" panose="05000000000000000000" pitchFamily="2" charset="2"/>
              <a:buNone/>
            </a:pPr>
            <a:endParaRPr lang="en-US" altLang="en-US" sz="3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3200">
                <a:solidFill>
                  <a:srgbClr val="006600"/>
                </a:solidFill>
                <a:latin typeface="Verdana" panose="020B0604030504040204" pitchFamily="34" charset="0"/>
              </a:rPr>
              <a:t>  Product Brand</a:t>
            </a:r>
          </a:p>
          <a:p>
            <a:pPr eaLnBrk="1" hangingPunct="1">
              <a:buFont typeface="Wingdings" panose="05000000000000000000" pitchFamily="2" charset="2"/>
              <a:buNone/>
            </a:pPr>
            <a:endParaRPr lang="en-US" altLang="en-US" sz="3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3200">
                <a:solidFill>
                  <a:srgbClr val="006600"/>
                </a:solidFill>
                <a:latin typeface="Verdana" panose="020B0604030504040204" pitchFamily="34" charset="0"/>
              </a:rPr>
              <a:t>  Store Brand</a:t>
            </a:r>
          </a:p>
        </p:txBody>
      </p:sp>
      <p:sp>
        <p:nvSpPr>
          <p:cNvPr id="52227" name="Line 4">
            <a:extLst>
              <a:ext uri="{FF2B5EF4-FFF2-40B4-BE49-F238E27FC236}">
                <a16:creationId xmlns:a16="http://schemas.microsoft.com/office/drawing/2014/main" id="{DDFC09E8-51E0-4FEC-817D-15433A5A11D1}"/>
              </a:ext>
            </a:extLst>
          </p:cNvPr>
          <p:cNvSpPr>
            <a:spLocks noChangeShapeType="1"/>
          </p:cNvSpPr>
          <p:nvPr/>
        </p:nvSpPr>
        <p:spPr bwMode="auto">
          <a:xfrm>
            <a:off x="685800" y="26670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8" name="Rectangle 8">
            <a:extLst>
              <a:ext uri="{FF2B5EF4-FFF2-40B4-BE49-F238E27FC236}">
                <a16:creationId xmlns:a16="http://schemas.microsoft.com/office/drawing/2014/main" id="{608DDE9C-84F4-4A89-AAA5-AA61D8DEDBF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52229" name="Group 9">
            <a:extLst>
              <a:ext uri="{FF2B5EF4-FFF2-40B4-BE49-F238E27FC236}">
                <a16:creationId xmlns:a16="http://schemas.microsoft.com/office/drawing/2014/main" id="{E2849289-D411-4A3A-80B0-C90915922D06}"/>
              </a:ext>
            </a:extLst>
          </p:cNvPr>
          <p:cNvGrpSpPr>
            <a:grpSpLocks/>
          </p:cNvGrpSpPr>
          <p:nvPr/>
        </p:nvGrpSpPr>
        <p:grpSpPr bwMode="auto">
          <a:xfrm>
            <a:off x="0" y="0"/>
            <a:ext cx="9144000" cy="976313"/>
            <a:chOff x="0" y="0"/>
            <a:chExt cx="5760" cy="615"/>
          </a:xfrm>
        </p:grpSpPr>
        <p:sp>
          <p:nvSpPr>
            <p:cNvPr id="52231" name="Text Box 10">
              <a:extLst>
                <a:ext uri="{FF2B5EF4-FFF2-40B4-BE49-F238E27FC236}">
                  <a16:creationId xmlns:a16="http://schemas.microsoft.com/office/drawing/2014/main" id="{CD0E6381-5BFA-49A8-8083-87DA3FE374F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2232" name="Text Box 11">
              <a:extLst>
                <a:ext uri="{FF2B5EF4-FFF2-40B4-BE49-F238E27FC236}">
                  <a16:creationId xmlns:a16="http://schemas.microsoft.com/office/drawing/2014/main" id="{A0A3403A-A8AF-4A01-88DE-6F2C0E8A633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2230" name="Text Box 12">
            <a:extLst>
              <a:ext uri="{FF2B5EF4-FFF2-40B4-BE49-F238E27FC236}">
                <a16:creationId xmlns:a16="http://schemas.microsoft.com/office/drawing/2014/main" id="{9EF3D70E-E9C0-4026-9EE4-51AE2A155E1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 calcmode="lin" valueType="num">
                                      <p:cBhvr additive="base">
                                        <p:cTn id="12" dur="500" fill="hold"/>
                                        <p:tgtEl>
                                          <p:spTgt spid="48131">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8131">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8131">
                                            <p:txEl>
                                              <p:pRg st="4" end="4"/>
                                            </p:txEl>
                                          </p:spTgt>
                                        </p:tgtEl>
                                        <p:attrNameLst>
                                          <p:attrName>style.visibility</p:attrName>
                                        </p:attrNameLst>
                                      </p:cBhvr>
                                      <p:to>
                                        <p:strVal val="visible"/>
                                      </p:to>
                                    </p:set>
                                    <p:anim calcmode="lin" valueType="num">
                                      <p:cBhvr additive="base">
                                        <p:cTn id="17" dur="500" fill="hold"/>
                                        <p:tgtEl>
                                          <p:spTgt spid="48131">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813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a16="http://schemas.microsoft.com/office/drawing/2014/main" id="{E892E1E8-DEED-4DB0-9BD0-DEDAF3881FAB}"/>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82948" name="Line 4">
            <a:extLst>
              <a:ext uri="{FF2B5EF4-FFF2-40B4-BE49-F238E27FC236}">
                <a16:creationId xmlns:a16="http://schemas.microsoft.com/office/drawing/2014/main" id="{9209AEB3-C4D2-45AF-9328-202D3261A9A8}"/>
              </a:ext>
            </a:extLst>
          </p:cNvPr>
          <p:cNvSpPr>
            <a:spLocks noChangeShapeType="1"/>
          </p:cNvSpPr>
          <p:nvPr/>
        </p:nvSpPr>
        <p:spPr bwMode="auto">
          <a:xfrm>
            <a:off x="4648200" y="1828800"/>
            <a:ext cx="0" cy="3276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3251" name="Group 6">
            <a:extLst>
              <a:ext uri="{FF2B5EF4-FFF2-40B4-BE49-F238E27FC236}">
                <a16:creationId xmlns:a16="http://schemas.microsoft.com/office/drawing/2014/main" id="{423EC317-D6CF-4F4E-AC03-CCE53EB2BC73}"/>
              </a:ext>
            </a:extLst>
          </p:cNvPr>
          <p:cNvGrpSpPr>
            <a:grpSpLocks/>
          </p:cNvGrpSpPr>
          <p:nvPr/>
        </p:nvGrpSpPr>
        <p:grpSpPr bwMode="auto">
          <a:xfrm>
            <a:off x="0" y="0"/>
            <a:ext cx="9144000" cy="976313"/>
            <a:chOff x="0" y="0"/>
            <a:chExt cx="5760" cy="615"/>
          </a:xfrm>
        </p:grpSpPr>
        <p:sp>
          <p:nvSpPr>
            <p:cNvPr id="53258" name="Text Box 7">
              <a:extLst>
                <a:ext uri="{FF2B5EF4-FFF2-40B4-BE49-F238E27FC236}">
                  <a16:creationId xmlns:a16="http://schemas.microsoft.com/office/drawing/2014/main" id="{BD99E853-7935-4760-9A0A-7F3692507E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3259" name="Text Box 8">
              <a:extLst>
                <a:ext uri="{FF2B5EF4-FFF2-40B4-BE49-F238E27FC236}">
                  <a16:creationId xmlns:a16="http://schemas.microsoft.com/office/drawing/2014/main" id="{F113673C-C925-4131-B3D5-8147D6A4ACC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2956" name="Rectangle 12">
            <a:extLst>
              <a:ext uri="{FF2B5EF4-FFF2-40B4-BE49-F238E27FC236}">
                <a16:creationId xmlns:a16="http://schemas.microsoft.com/office/drawing/2014/main" id="{A6E1E0AD-B197-482B-A49D-076924314612}"/>
              </a:ext>
            </a:extLst>
          </p:cNvPr>
          <p:cNvSpPr>
            <a:spLocks noChangeArrowheads="1"/>
          </p:cNvSpPr>
          <p:nvPr/>
        </p:nvSpPr>
        <p:spPr bwMode="auto">
          <a:xfrm>
            <a:off x="228600" y="1905000"/>
            <a:ext cx="4343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i="1">
                <a:solidFill>
                  <a:srgbClr val="008000"/>
                </a:solidFill>
                <a:latin typeface="Verdana" panose="020B0604030504040204" pitchFamily="34" charset="0"/>
              </a:rPr>
              <a:t>Corporate brands could include:</a:t>
            </a:r>
          </a:p>
          <a:p>
            <a:pPr eaLnBrk="1" hangingPunct="1">
              <a:buFont typeface="Wingdings" panose="05000000000000000000" pitchFamily="2" charset="2"/>
              <a:buNone/>
            </a:pPr>
            <a:endParaRPr lang="en-US" altLang="en-US" i="1">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Walt Disney Company</a:t>
            </a:r>
          </a:p>
          <a:p>
            <a:pPr eaLnBrk="1" hangingPunct="1">
              <a:buFont typeface="Wingdings" panose="05000000000000000000" pitchFamily="2" charset="2"/>
              <a:buChar char="Ø"/>
            </a:pPr>
            <a:endParaRPr lang="en-US" altLang="en-US" i="1">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National Football League</a:t>
            </a:r>
          </a:p>
          <a:p>
            <a:pPr eaLnBrk="1" hangingPunct="1">
              <a:buFont typeface="Wingdings" panose="05000000000000000000" pitchFamily="2" charset="2"/>
              <a:buChar char="Ø"/>
            </a:pPr>
            <a:endParaRPr lang="en-US" altLang="en-US" i="1">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Apple</a:t>
            </a:r>
          </a:p>
        </p:txBody>
      </p:sp>
      <p:sp>
        <p:nvSpPr>
          <p:cNvPr id="82958" name="Rectangle 14">
            <a:extLst>
              <a:ext uri="{FF2B5EF4-FFF2-40B4-BE49-F238E27FC236}">
                <a16:creationId xmlns:a16="http://schemas.microsoft.com/office/drawing/2014/main" id="{0EB51162-1F74-4248-9707-F1B17B889093}"/>
              </a:ext>
            </a:extLst>
          </p:cNvPr>
          <p:cNvSpPr>
            <a:spLocks noChangeArrowheads="1"/>
          </p:cNvSpPr>
          <p:nvPr/>
        </p:nvSpPr>
        <p:spPr bwMode="auto">
          <a:xfrm>
            <a:off x="5334000" y="2438400"/>
            <a:ext cx="3810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Corporate Brand:</a:t>
            </a:r>
          </a:p>
          <a:p>
            <a:pPr eaLnBrk="1" hangingPunct="1"/>
            <a:endParaRPr lang="en-US" altLang="en-US" b="1">
              <a:solidFill>
                <a:srgbClr val="000099"/>
              </a:solidFill>
              <a:latin typeface="Verdana" panose="020B0604030504040204" pitchFamily="34" charset="0"/>
            </a:endParaRPr>
          </a:p>
          <a:p>
            <a:pPr eaLnBrk="1" hangingPunct="1"/>
            <a:r>
              <a:rPr lang="en-US" altLang="en-US">
                <a:latin typeface="Verdana" panose="020B0604030504040204" pitchFamily="34" charset="0"/>
              </a:rPr>
              <a:t>Represents an entire company or organization</a:t>
            </a:r>
          </a:p>
        </p:txBody>
      </p:sp>
      <p:sp>
        <p:nvSpPr>
          <p:cNvPr id="53254" name="Text Box 23">
            <a:extLst>
              <a:ext uri="{FF2B5EF4-FFF2-40B4-BE49-F238E27FC236}">
                <a16:creationId xmlns:a16="http://schemas.microsoft.com/office/drawing/2014/main" id="{E513ABC8-4CC8-49F1-BE47-8DCCEF5116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7661" name="Picture 13">
            <a:extLst>
              <a:ext uri="{FF2B5EF4-FFF2-40B4-BE49-F238E27FC236}">
                <a16:creationId xmlns:a16="http://schemas.microsoft.com/office/drawing/2014/main" id="{D9297A0D-3D0A-4EAA-92C5-3BB4AEBC70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5257800"/>
            <a:ext cx="13716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Picture 15">
            <a:extLst>
              <a:ext uri="{FF2B5EF4-FFF2-40B4-BE49-F238E27FC236}">
                <a16:creationId xmlns:a16="http://schemas.microsoft.com/office/drawing/2014/main" id="{A92CACB5-C542-4A91-8E37-F72B00C03E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181600"/>
            <a:ext cx="228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Picture 12">
            <a:extLst>
              <a:ext uri="{FF2B5EF4-FFF2-40B4-BE49-F238E27FC236}">
                <a16:creationId xmlns:a16="http://schemas.microsoft.com/office/drawing/2014/main" id="{6A2998B5-596F-4275-8221-442A346028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257800"/>
            <a:ext cx="11017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2958"/>
                                        </p:tgtEl>
                                        <p:attrNameLst>
                                          <p:attrName>style.visibility</p:attrName>
                                        </p:attrNameLst>
                                      </p:cBhvr>
                                      <p:to>
                                        <p:strVal val="visible"/>
                                      </p:to>
                                    </p:set>
                                    <p:anim calcmode="lin" valueType="num">
                                      <p:cBhvr additive="base">
                                        <p:cTn id="7" dur="500" fill="hold"/>
                                        <p:tgtEl>
                                          <p:spTgt spid="82958"/>
                                        </p:tgtEl>
                                        <p:attrNameLst>
                                          <p:attrName>ppt_x</p:attrName>
                                        </p:attrNameLst>
                                      </p:cBhvr>
                                      <p:tavLst>
                                        <p:tav tm="0">
                                          <p:val>
                                            <p:strVal val="1+#ppt_w/2"/>
                                          </p:val>
                                        </p:tav>
                                        <p:tav tm="100000">
                                          <p:val>
                                            <p:strVal val="#ppt_x"/>
                                          </p:val>
                                        </p:tav>
                                      </p:tavLst>
                                    </p:anim>
                                    <p:anim calcmode="lin" valueType="num">
                                      <p:cBhvr additive="base">
                                        <p:cTn id="8" dur="500" fill="hold"/>
                                        <p:tgtEl>
                                          <p:spTgt spid="82958"/>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82948"/>
                                        </p:tgtEl>
                                        <p:attrNameLst>
                                          <p:attrName>style.visibility</p:attrName>
                                        </p:attrNameLst>
                                      </p:cBhvr>
                                      <p:to>
                                        <p:strVal val="visible"/>
                                      </p:to>
                                    </p:set>
                                    <p:animEffect transition="in" filter="dissolve">
                                      <p:cBhvr>
                                        <p:cTn id="11" dur="500"/>
                                        <p:tgtEl>
                                          <p:spTgt spid="82948"/>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82956">
                                            <p:txEl>
                                              <p:pRg st="0" end="0"/>
                                            </p:txEl>
                                          </p:spTgt>
                                        </p:tgtEl>
                                        <p:attrNameLst>
                                          <p:attrName>style.visibility</p:attrName>
                                        </p:attrNameLst>
                                      </p:cBhvr>
                                      <p:to>
                                        <p:strVal val="visible"/>
                                      </p:to>
                                    </p:set>
                                    <p:anim calcmode="lin" valueType="num">
                                      <p:cBhvr additive="base">
                                        <p:cTn id="15" dur="500" fill="hold"/>
                                        <p:tgtEl>
                                          <p:spTgt spid="8295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82956">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55" presetClass="entr" presetSubtype="0" fill="hold" nodeType="afterEffect">
                                  <p:stCondLst>
                                    <p:cond delay="0"/>
                                  </p:stCondLst>
                                  <p:childTnLst>
                                    <p:set>
                                      <p:cBhvr>
                                        <p:cTn id="19" dur="1" fill="hold">
                                          <p:stCondLst>
                                            <p:cond delay="0"/>
                                          </p:stCondLst>
                                        </p:cTn>
                                        <p:tgtEl>
                                          <p:spTgt spid="82956">
                                            <p:txEl>
                                              <p:pRg st="2" end="2"/>
                                            </p:txEl>
                                          </p:spTgt>
                                        </p:tgtEl>
                                        <p:attrNameLst>
                                          <p:attrName>style.visibility</p:attrName>
                                        </p:attrNameLst>
                                      </p:cBhvr>
                                      <p:to>
                                        <p:strVal val="visible"/>
                                      </p:to>
                                    </p:set>
                                    <p:anim calcmode="lin" valueType="num">
                                      <p:cBhvr>
                                        <p:cTn id="20" dur="500" fill="hold"/>
                                        <p:tgtEl>
                                          <p:spTgt spid="82956">
                                            <p:txEl>
                                              <p:pRg st="2" end="2"/>
                                            </p:txEl>
                                          </p:spTgt>
                                        </p:tgtEl>
                                        <p:attrNameLst>
                                          <p:attrName>ppt_w</p:attrName>
                                        </p:attrNameLst>
                                      </p:cBhvr>
                                      <p:tavLst>
                                        <p:tav tm="0">
                                          <p:val>
                                            <p:strVal val="#ppt_w*0.70"/>
                                          </p:val>
                                        </p:tav>
                                        <p:tav tm="100000">
                                          <p:val>
                                            <p:strVal val="#ppt_w"/>
                                          </p:val>
                                        </p:tav>
                                      </p:tavLst>
                                    </p:anim>
                                    <p:anim calcmode="lin" valueType="num">
                                      <p:cBhvr>
                                        <p:cTn id="21" dur="500" fill="hold"/>
                                        <p:tgtEl>
                                          <p:spTgt spid="82956">
                                            <p:txEl>
                                              <p:pRg st="2" end="2"/>
                                            </p:txEl>
                                          </p:spTgt>
                                        </p:tgtEl>
                                        <p:attrNameLst>
                                          <p:attrName>ppt_h</p:attrName>
                                        </p:attrNameLst>
                                      </p:cBhvr>
                                      <p:tavLst>
                                        <p:tav tm="0">
                                          <p:val>
                                            <p:strVal val="#ppt_h"/>
                                          </p:val>
                                        </p:tav>
                                        <p:tav tm="100000">
                                          <p:val>
                                            <p:strVal val="#ppt_h"/>
                                          </p:val>
                                        </p:tav>
                                      </p:tavLst>
                                    </p:anim>
                                    <p:animEffect transition="in" filter="fade">
                                      <p:cBhvr>
                                        <p:cTn id="22" dur="500"/>
                                        <p:tgtEl>
                                          <p:spTgt spid="82956">
                                            <p:txEl>
                                              <p:pRg st="2" end="2"/>
                                            </p:txEl>
                                          </p:spTgt>
                                        </p:tgtEl>
                                      </p:cBhvr>
                                    </p:animEffect>
                                  </p:childTnLst>
                                </p:cTn>
                              </p:par>
                            </p:childTnLst>
                          </p:cTn>
                        </p:par>
                        <p:par>
                          <p:cTn id="23" fill="hold" nodeType="afterGroup">
                            <p:stCondLst>
                              <p:cond delay="1500"/>
                            </p:stCondLst>
                            <p:childTnLst>
                              <p:par>
                                <p:cTn id="24" presetID="55" presetClass="entr" presetSubtype="0" fill="hold" nodeType="afterEffect">
                                  <p:stCondLst>
                                    <p:cond delay="0"/>
                                  </p:stCondLst>
                                  <p:childTnLst>
                                    <p:set>
                                      <p:cBhvr>
                                        <p:cTn id="25" dur="1" fill="hold">
                                          <p:stCondLst>
                                            <p:cond delay="0"/>
                                          </p:stCondLst>
                                        </p:cTn>
                                        <p:tgtEl>
                                          <p:spTgt spid="82956">
                                            <p:txEl>
                                              <p:pRg st="4" end="4"/>
                                            </p:txEl>
                                          </p:spTgt>
                                        </p:tgtEl>
                                        <p:attrNameLst>
                                          <p:attrName>style.visibility</p:attrName>
                                        </p:attrNameLst>
                                      </p:cBhvr>
                                      <p:to>
                                        <p:strVal val="visible"/>
                                      </p:to>
                                    </p:set>
                                    <p:anim calcmode="lin" valueType="num">
                                      <p:cBhvr>
                                        <p:cTn id="26" dur="500" fill="hold"/>
                                        <p:tgtEl>
                                          <p:spTgt spid="82956">
                                            <p:txEl>
                                              <p:pRg st="4" end="4"/>
                                            </p:txEl>
                                          </p:spTgt>
                                        </p:tgtEl>
                                        <p:attrNameLst>
                                          <p:attrName>ppt_w</p:attrName>
                                        </p:attrNameLst>
                                      </p:cBhvr>
                                      <p:tavLst>
                                        <p:tav tm="0">
                                          <p:val>
                                            <p:strVal val="#ppt_w*0.70"/>
                                          </p:val>
                                        </p:tav>
                                        <p:tav tm="100000">
                                          <p:val>
                                            <p:strVal val="#ppt_w"/>
                                          </p:val>
                                        </p:tav>
                                      </p:tavLst>
                                    </p:anim>
                                    <p:anim calcmode="lin" valueType="num">
                                      <p:cBhvr>
                                        <p:cTn id="27" dur="500" fill="hold"/>
                                        <p:tgtEl>
                                          <p:spTgt spid="82956">
                                            <p:txEl>
                                              <p:pRg st="4" end="4"/>
                                            </p:txEl>
                                          </p:spTgt>
                                        </p:tgtEl>
                                        <p:attrNameLst>
                                          <p:attrName>ppt_h</p:attrName>
                                        </p:attrNameLst>
                                      </p:cBhvr>
                                      <p:tavLst>
                                        <p:tav tm="0">
                                          <p:val>
                                            <p:strVal val="#ppt_h"/>
                                          </p:val>
                                        </p:tav>
                                        <p:tav tm="100000">
                                          <p:val>
                                            <p:strVal val="#ppt_h"/>
                                          </p:val>
                                        </p:tav>
                                      </p:tavLst>
                                    </p:anim>
                                    <p:animEffect transition="in" filter="fade">
                                      <p:cBhvr>
                                        <p:cTn id="28" dur="500"/>
                                        <p:tgtEl>
                                          <p:spTgt spid="82956">
                                            <p:txEl>
                                              <p:pRg st="4" end="4"/>
                                            </p:txEl>
                                          </p:spTgt>
                                        </p:tgtEl>
                                      </p:cBhvr>
                                    </p:animEffect>
                                  </p:childTnLst>
                                </p:cTn>
                              </p:par>
                            </p:childTnLst>
                          </p:cTn>
                        </p:par>
                        <p:par>
                          <p:cTn id="29" fill="hold" nodeType="afterGroup">
                            <p:stCondLst>
                              <p:cond delay="2000"/>
                            </p:stCondLst>
                            <p:childTnLst>
                              <p:par>
                                <p:cTn id="30" presetID="55" presetClass="entr" presetSubtype="0" fill="hold" nodeType="afterEffect">
                                  <p:stCondLst>
                                    <p:cond delay="0"/>
                                  </p:stCondLst>
                                  <p:childTnLst>
                                    <p:set>
                                      <p:cBhvr>
                                        <p:cTn id="31" dur="1" fill="hold">
                                          <p:stCondLst>
                                            <p:cond delay="0"/>
                                          </p:stCondLst>
                                        </p:cTn>
                                        <p:tgtEl>
                                          <p:spTgt spid="82956">
                                            <p:txEl>
                                              <p:pRg st="6" end="6"/>
                                            </p:txEl>
                                          </p:spTgt>
                                        </p:tgtEl>
                                        <p:attrNameLst>
                                          <p:attrName>style.visibility</p:attrName>
                                        </p:attrNameLst>
                                      </p:cBhvr>
                                      <p:to>
                                        <p:strVal val="visible"/>
                                      </p:to>
                                    </p:set>
                                    <p:anim calcmode="lin" valueType="num">
                                      <p:cBhvr>
                                        <p:cTn id="32" dur="500" fill="hold"/>
                                        <p:tgtEl>
                                          <p:spTgt spid="82956">
                                            <p:txEl>
                                              <p:pRg st="6" end="6"/>
                                            </p:txEl>
                                          </p:spTgt>
                                        </p:tgtEl>
                                        <p:attrNameLst>
                                          <p:attrName>ppt_w</p:attrName>
                                        </p:attrNameLst>
                                      </p:cBhvr>
                                      <p:tavLst>
                                        <p:tav tm="0">
                                          <p:val>
                                            <p:strVal val="#ppt_w*0.70"/>
                                          </p:val>
                                        </p:tav>
                                        <p:tav tm="100000">
                                          <p:val>
                                            <p:strVal val="#ppt_w"/>
                                          </p:val>
                                        </p:tav>
                                      </p:tavLst>
                                    </p:anim>
                                    <p:anim calcmode="lin" valueType="num">
                                      <p:cBhvr>
                                        <p:cTn id="33" dur="500" fill="hold"/>
                                        <p:tgtEl>
                                          <p:spTgt spid="82956">
                                            <p:txEl>
                                              <p:pRg st="6" end="6"/>
                                            </p:txEl>
                                          </p:spTgt>
                                        </p:tgtEl>
                                        <p:attrNameLst>
                                          <p:attrName>ppt_h</p:attrName>
                                        </p:attrNameLst>
                                      </p:cBhvr>
                                      <p:tavLst>
                                        <p:tav tm="0">
                                          <p:val>
                                            <p:strVal val="#ppt_h"/>
                                          </p:val>
                                        </p:tav>
                                        <p:tav tm="100000">
                                          <p:val>
                                            <p:strVal val="#ppt_h"/>
                                          </p:val>
                                        </p:tav>
                                      </p:tavLst>
                                    </p:anim>
                                    <p:animEffect transition="in" filter="fade">
                                      <p:cBhvr>
                                        <p:cTn id="34" dur="500"/>
                                        <p:tgtEl>
                                          <p:spTgt spid="82956">
                                            <p:txEl>
                                              <p:pRg st="6" end="6"/>
                                            </p:txEl>
                                          </p:spTgt>
                                        </p:tgtEl>
                                      </p:cBhvr>
                                    </p:animEffect>
                                  </p:childTnLst>
                                </p:cTn>
                              </p:par>
                            </p:childTnLst>
                          </p:cTn>
                        </p:par>
                        <p:par>
                          <p:cTn id="35" fill="hold" nodeType="afterGroup">
                            <p:stCondLst>
                              <p:cond delay="2500"/>
                            </p:stCondLst>
                            <p:childTnLst>
                              <p:par>
                                <p:cTn id="36" presetID="9" presetClass="entr" presetSubtype="0" fill="hold" nodeType="afterEffect">
                                  <p:stCondLst>
                                    <p:cond delay="0"/>
                                  </p:stCondLst>
                                  <p:childTnLst>
                                    <p:set>
                                      <p:cBhvr>
                                        <p:cTn id="37" dur="1" fill="hold">
                                          <p:stCondLst>
                                            <p:cond delay="0"/>
                                          </p:stCondLst>
                                        </p:cTn>
                                        <p:tgtEl>
                                          <p:spTgt spid="27663"/>
                                        </p:tgtEl>
                                        <p:attrNameLst>
                                          <p:attrName>style.visibility</p:attrName>
                                        </p:attrNameLst>
                                      </p:cBhvr>
                                      <p:to>
                                        <p:strVal val="visible"/>
                                      </p:to>
                                    </p:set>
                                    <p:animEffect transition="in" filter="dissolve">
                                      <p:cBhvr>
                                        <p:cTn id="38" dur="500"/>
                                        <p:tgtEl>
                                          <p:spTgt spid="27663"/>
                                        </p:tgtEl>
                                      </p:cBhvr>
                                    </p:animEffect>
                                  </p:childTnLst>
                                </p:cTn>
                              </p:par>
                              <p:par>
                                <p:cTn id="39" presetID="9" presetClass="entr" presetSubtype="0" fill="hold" nodeType="withEffect">
                                  <p:stCondLst>
                                    <p:cond delay="0"/>
                                  </p:stCondLst>
                                  <p:childTnLst>
                                    <p:set>
                                      <p:cBhvr>
                                        <p:cTn id="40" dur="1" fill="hold">
                                          <p:stCondLst>
                                            <p:cond delay="0"/>
                                          </p:stCondLst>
                                        </p:cTn>
                                        <p:tgtEl>
                                          <p:spTgt spid="27661"/>
                                        </p:tgtEl>
                                        <p:attrNameLst>
                                          <p:attrName>style.visibility</p:attrName>
                                        </p:attrNameLst>
                                      </p:cBhvr>
                                      <p:to>
                                        <p:strVal val="visible"/>
                                      </p:to>
                                    </p:set>
                                    <p:animEffect transition="in" filter="dissolve">
                                      <p:cBhvr>
                                        <p:cTn id="41" dur="500"/>
                                        <p:tgtEl>
                                          <p:spTgt spid="27661"/>
                                        </p:tgtEl>
                                      </p:cBhvr>
                                    </p:animEffect>
                                  </p:childTnLst>
                                </p:cTn>
                              </p:par>
                              <p:par>
                                <p:cTn id="42" presetID="9" presetClass="entr" presetSubtype="0" fill="hold" nodeType="withEffect">
                                  <p:stCondLst>
                                    <p:cond delay="0"/>
                                  </p:stCondLst>
                                  <p:childTnLst>
                                    <p:set>
                                      <p:cBhvr>
                                        <p:cTn id="43" dur="1" fill="hold">
                                          <p:stCondLst>
                                            <p:cond delay="0"/>
                                          </p:stCondLst>
                                        </p:cTn>
                                        <p:tgtEl>
                                          <p:spTgt spid="27660"/>
                                        </p:tgtEl>
                                        <p:attrNameLst>
                                          <p:attrName>style.visibility</p:attrName>
                                        </p:attrNameLst>
                                      </p:cBhvr>
                                      <p:to>
                                        <p:strVal val="visible"/>
                                      </p:to>
                                    </p:set>
                                    <p:animEffect transition="in" filter="dissolve">
                                      <p:cBhvr>
                                        <p:cTn id="44" dur="500"/>
                                        <p:tgtEl>
                                          <p:spTgt spid="27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a:extLst>
              <a:ext uri="{FF2B5EF4-FFF2-40B4-BE49-F238E27FC236}">
                <a16:creationId xmlns:a16="http://schemas.microsoft.com/office/drawing/2014/main" id="{9499F896-A192-4BDD-B998-365EF4FC6907}"/>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50179" name="Rectangle 3">
            <a:extLst>
              <a:ext uri="{FF2B5EF4-FFF2-40B4-BE49-F238E27FC236}">
                <a16:creationId xmlns:a16="http://schemas.microsoft.com/office/drawing/2014/main" id="{74EB96F2-509F-43D7-9A21-0A4FABA9C696}"/>
              </a:ext>
            </a:extLst>
          </p:cNvPr>
          <p:cNvSpPr>
            <a:spLocks noChangeArrowheads="1"/>
          </p:cNvSpPr>
          <p:nvPr/>
        </p:nvSpPr>
        <p:spPr bwMode="auto">
          <a:xfrm>
            <a:off x="457200" y="1828800"/>
            <a:ext cx="4038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i="1">
                <a:solidFill>
                  <a:srgbClr val="008000"/>
                </a:solidFill>
                <a:latin typeface="Verdana" panose="020B0604030504040204" pitchFamily="34" charset="0"/>
              </a:rPr>
              <a:t>Product brands could include:</a:t>
            </a:r>
          </a:p>
          <a:p>
            <a:pPr eaLnBrk="1" hangingPunct="1">
              <a:buFont typeface="Wingdings" panose="05000000000000000000" pitchFamily="2" charset="2"/>
              <a:buNone/>
            </a:pPr>
            <a:endParaRPr lang="en-US" altLang="en-US" i="1">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World of Warcraft</a:t>
            </a:r>
            <a:r>
              <a:rPr lang="en-US" altLang="en-US" sz="1800">
                <a:solidFill>
                  <a:srgbClr val="000099"/>
                </a:solidFill>
              </a:rPr>
              <a:t> </a:t>
            </a:r>
          </a:p>
          <a:p>
            <a:pPr eaLnBrk="1" hangingPunct="1">
              <a:buFont typeface="Wingdings" panose="05000000000000000000" pitchFamily="2" charset="2"/>
              <a:buChar char="Ø"/>
            </a:pPr>
            <a:endParaRPr lang="en-US" altLang="en-US" i="1">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Harry Potter</a:t>
            </a:r>
          </a:p>
          <a:p>
            <a:pPr eaLnBrk="1" hangingPunct="1"/>
            <a:endParaRPr lang="en-US" altLang="en-US" i="1">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0099"/>
                </a:solidFill>
                <a:latin typeface="Verdana" panose="020B0604030504040204" pitchFamily="34" charset="0"/>
              </a:rPr>
              <a:t> iPod, iPhone, iPad</a:t>
            </a:r>
          </a:p>
        </p:txBody>
      </p:sp>
      <p:sp>
        <p:nvSpPr>
          <p:cNvPr id="50180" name="Line 4">
            <a:extLst>
              <a:ext uri="{FF2B5EF4-FFF2-40B4-BE49-F238E27FC236}">
                <a16:creationId xmlns:a16="http://schemas.microsoft.com/office/drawing/2014/main" id="{B645A19C-E18A-4FD4-89E2-DC99DC3185D9}"/>
              </a:ext>
            </a:extLst>
          </p:cNvPr>
          <p:cNvSpPr>
            <a:spLocks noChangeShapeType="1"/>
          </p:cNvSpPr>
          <p:nvPr/>
        </p:nvSpPr>
        <p:spPr bwMode="auto">
          <a:xfrm>
            <a:off x="4648200" y="1828800"/>
            <a:ext cx="0" cy="3276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4" name="Rectangle 8">
            <a:extLst>
              <a:ext uri="{FF2B5EF4-FFF2-40B4-BE49-F238E27FC236}">
                <a16:creationId xmlns:a16="http://schemas.microsoft.com/office/drawing/2014/main" id="{25A681D4-FB02-4764-A8D6-5C21878C75F3}"/>
              </a:ext>
            </a:extLst>
          </p:cNvPr>
          <p:cNvSpPr>
            <a:spLocks noChangeArrowheads="1"/>
          </p:cNvSpPr>
          <p:nvPr/>
        </p:nvSpPr>
        <p:spPr bwMode="auto">
          <a:xfrm>
            <a:off x="5029200" y="2438400"/>
            <a:ext cx="3810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Product Brand:</a:t>
            </a:r>
          </a:p>
          <a:p>
            <a:pPr eaLnBrk="1" hangingPunct="1"/>
            <a:endParaRPr lang="en-US" altLang="en-US" b="1">
              <a:solidFill>
                <a:srgbClr val="000099"/>
              </a:solidFill>
              <a:latin typeface="Verdana" panose="020B0604030504040204" pitchFamily="34" charset="0"/>
            </a:endParaRPr>
          </a:p>
          <a:p>
            <a:pPr eaLnBrk="1" hangingPunct="1"/>
            <a:r>
              <a:rPr lang="en-US" altLang="en-US">
                <a:latin typeface="Verdana" panose="020B0604030504040204" pitchFamily="34" charset="0"/>
              </a:rPr>
              <a:t>Represents a particular product of a company or organization</a:t>
            </a:r>
          </a:p>
        </p:txBody>
      </p:sp>
      <p:grpSp>
        <p:nvGrpSpPr>
          <p:cNvPr id="54277" name="Group 10">
            <a:extLst>
              <a:ext uri="{FF2B5EF4-FFF2-40B4-BE49-F238E27FC236}">
                <a16:creationId xmlns:a16="http://schemas.microsoft.com/office/drawing/2014/main" id="{80A977D8-89DF-4D38-921A-A38BCCB40014}"/>
              </a:ext>
            </a:extLst>
          </p:cNvPr>
          <p:cNvGrpSpPr>
            <a:grpSpLocks/>
          </p:cNvGrpSpPr>
          <p:nvPr/>
        </p:nvGrpSpPr>
        <p:grpSpPr bwMode="auto">
          <a:xfrm>
            <a:off x="0" y="0"/>
            <a:ext cx="9144000" cy="976313"/>
            <a:chOff x="0" y="0"/>
            <a:chExt cx="5760" cy="615"/>
          </a:xfrm>
        </p:grpSpPr>
        <p:sp>
          <p:nvSpPr>
            <p:cNvPr id="54282" name="Text Box 11">
              <a:extLst>
                <a:ext uri="{FF2B5EF4-FFF2-40B4-BE49-F238E27FC236}">
                  <a16:creationId xmlns:a16="http://schemas.microsoft.com/office/drawing/2014/main" id="{3FBF3711-A727-4EE2-AEEC-9FE737E6AD7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4283" name="Text Box 12">
              <a:extLst>
                <a:ext uri="{FF2B5EF4-FFF2-40B4-BE49-F238E27FC236}">
                  <a16:creationId xmlns:a16="http://schemas.microsoft.com/office/drawing/2014/main" id="{45B8B681-BE99-428A-B8E9-3DA65F43D3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4278" name="Text Box 20">
            <a:extLst>
              <a:ext uri="{FF2B5EF4-FFF2-40B4-BE49-F238E27FC236}">
                <a16:creationId xmlns:a16="http://schemas.microsoft.com/office/drawing/2014/main" id="{1CF2C406-7259-4169-8D83-A6A4C504A6D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8686" name="Picture 14">
            <a:extLst>
              <a:ext uri="{FF2B5EF4-FFF2-40B4-BE49-F238E27FC236}">
                <a16:creationId xmlns:a16="http://schemas.microsoft.com/office/drawing/2014/main" id="{640B58F7-365E-4D0C-B980-379975F164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5486400"/>
            <a:ext cx="2743200"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2">
            <a:extLst>
              <a:ext uri="{FF2B5EF4-FFF2-40B4-BE49-F238E27FC236}">
                <a16:creationId xmlns:a16="http://schemas.microsoft.com/office/drawing/2014/main" id="{24D044A5-F75E-4AC4-9BB6-95DB841BB2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5410200"/>
            <a:ext cx="190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14" descr="wor">
            <a:extLst>
              <a:ext uri="{FF2B5EF4-FFF2-40B4-BE49-F238E27FC236}">
                <a16:creationId xmlns:a16="http://schemas.microsoft.com/office/drawing/2014/main" id="{F9F4E1D4-FD4B-4691-9A4A-58EE6D6EBF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5334000"/>
            <a:ext cx="16764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additive="base">
                                        <p:cTn id="7" dur="500" fill="hold"/>
                                        <p:tgtEl>
                                          <p:spTgt spid="50184"/>
                                        </p:tgtEl>
                                        <p:attrNameLst>
                                          <p:attrName>ppt_x</p:attrName>
                                        </p:attrNameLst>
                                      </p:cBhvr>
                                      <p:tavLst>
                                        <p:tav tm="0">
                                          <p:val>
                                            <p:strVal val="1+#ppt_w/2"/>
                                          </p:val>
                                        </p:tav>
                                        <p:tav tm="100000">
                                          <p:val>
                                            <p:strVal val="#ppt_x"/>
                                          </p:val>
                                        </p:tav>
                                      </p:tavLst>
                                    </p:anim>
                                    <p:anim calcmode="lin" valueType="num">
                                      <p:cBhvr additive="base">
                                        <p:cTn id="8" dur="500" fill="hold"/>
                                        <p:tgtEl>
                                          <p:spTgt spid="5018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50180"/>
                                        </p:tgtEl>
                                        <p:attrNameLst>
                                          <p:attrName>style.visibility</p:attrName>
                                        </p:attrNameLst>
                                      </p:cBhvr>
                                      <p:to>
                                        <p:strVal val="visible"/>
                                      </p:to>
                                    </p:set>
                                    <p:animEffect transition="in" filter="dissolve">
                                      <p:cBhvr>
                                        <p:cTn id="12" dur="500"/>
                                        <p:tgtEl>
                                          <p:spTgt spid="50180"/>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0179"/>
                                        </p:tgtEl>
                                        <p:attrNameLst>
                                          <p:attrName>style.visibility</p:attrName>
                                        </p:attrNameLst>
                                      </p:cBhvr>
                                      <p:to>
                                        <p:strVal val="visible"/>
                                      </p:to>
                                    </p:set>
                                    <p:anim calcmode="lin" valueType="num">
                                      <p:cBhvr additive="base">
                                        <p:cTn id="16" dur="500" fill="hold"/>
                                        <p:tgtEl>
                                          <p:spTgt spid="50179"/>
                                        </p:tgtEl>
                                        <p:attrNameLst>
                                          <p:attrName>ppt_x</p:attrName>
                                        </p:attrNameLst>
                                      </p:cBhvr>
                                      <p:tavLst>
                                        <p:tav tm="0">
                                          <p:val>
                                            <p:strVal val="0-#ppt_w/2"/>
                                          </p:val>
                                        </p:tav>
                                        <p:tav tm="100000">
                                          <p:val>
                                            <p:strVal val="#ppt_x"/>
                                          </p:val>
                                        </p:tav>
                                      </p:tavLst>
                                    </p:anim>
                                    <p:anim calcmode="lin" valueType="num">
                                      <p:cBhvr additive="base">
                                        <p:cTn id="17" dur="500" fill="hold"/>
                                        <p:tgtEl>
                                          <p:spTgt spid="50179"/>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9" presetClass="entr" presetSubtype="0" fill="hold" nodeType="afterEffect">
                                  <p:stCondLst>
                                    <p:cond delay="0"/>
                                  </p:stCondLst>
                                  <p:childTnLst>
                                    <p:set>
                                      <p:cBhvr>
                                        <p:cTn id="20" dur="1" fill="hold">
                                          <p:stCondLst>
                                            <p:cond delay="0"/>
                                          </p:stCondLst>
                                        </p:cTn>
                                        <p:tgtEl>
                                          <p:spTgt spid="28686"/>
                                        </p:tgtEl>
                                        <p:attrNameLst>
                                          <p:attrName>style.visibility</p:attrName>
                                        </p:attrNameLst>
                                      </p:cBhvr>
                                      <p:to>
                                        <p:strVal val="visible"/>
                                      </p:to>
                                    </p:set>
                                    <p:animEffect transition="in" filter="dissolve">
                                      <p:cBhvr>
                                        <p:cTn id="21" dur="500"/>
                                        <p:tgtEl>
                                          <p:spTgt spid="28686"/>
                                        </p:tgtEl>
                                      </p:cBhvr>
                                    </p:animEffect>
                                  </p:childTnLst>
                                </p:cTn>
                              </p:par>
                            </p:childTnLst>
                          </p:cTn>
                        </p:par>
                        <p:par>
                          <p:cTn id="22" fill="hold" nodeType="afterGroup">
                            <p:stCondLst>
                              <p:cond delay="2000"/>
                            </p:stCondLst>
                            <p:childTnLst>
                              <p:par>
                                <p:cTn id="23" presetID="9" presetClass="entr" presetSubtype="0" fill="hold" nodeType="afterEffect">
                                  <p:stCondLst>
                                    <p:cond delay="0"/>
                                  </p:stCondLst>
                                  <p:childTnLst>
                                    <p:set>
                                      <p:cBhvr>
                                        <p:cTn id="24" dur="1" fill="hold">
                                          <p:stCondLst>
                                            <p:cond delay="0"/>
                                          </p:stCondLst>
                                        </p:cTn>
                                        <p:tgtEl>
                                          <p:spTgt spid="28684"/>
                                        </p:tgtEl>
                                        <p:attrNameLst>
                                          <p:attrName>style.visibility</p:attrName>
                                        </p:attrNameLst>
                                      </p:cBhvr>
                                      <p:to>
                                        <p:strVal val="visible"/>
                                      </p:to>
                                    </p:set>
                                    <p:animEffect transition="in" filter="dissolve">
                                      <p:cBhvr>
                                        <p:cTn id="25" dur="500"/>
                                        <p:tgtEl>
                                          <p:spTgt spid="28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P spid="50184"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a:extLst>
              <a:ext uri="{FF2B5EF4-FFF2-40B4-BE49-F238E27FC236}">
                <a16:creationId xmlns:a16="http://schemas.microsoft.com/office/drawing/2014/main" id="{B0EFB61D-4592-4976-86F8-2957D76DCC2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81924" name="Line 4">
            <a:extLst>
              <a:ext uri="{FF2B5EF4-FFF2-40B4-BE49-F238E27FC236}">
                <a16:creationId xmlns:a16="http://schemas.microsoft.com/office/drawing/2014/main" id="{C43DFBE4-459E-44F6-B70C-14492E2B028B}"/>
              </a:ext>
            </a:extLst>
          </p:cNvPr>
          <p:cNvSpPr>
            <a:spLocks noChangeShapeType="1"/>
          </p:cNvSpPr>
          <p:nvPr/>
        </p:nvSpPr>
        <p:spPr bwMode="auto">
          <a:xfrm>
            <a:off x="4648200" y="1828800"/>
            <a:ext cx="0" cy="3276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5" name="Rectangle 5">
            <a:extLst>
              <a:ext uri="{FF2B5EF4-FFF2-40B4-BE49-F238E27FC236}">
                <a16:creationId xmlns:a16="http://schemas.microsoft.com/office/drawing/2014/main" id="{D3EB22AB-BB55-4433-A502-6402C70CB8FD}"/>
              </a:ext>
            </a:extLst>
          </p:cNvPr>
          <p:cNvSpPr>
            <a:spLocks noChangeArrowheads="1"/>
          </p:cNvSpPr>
          <p:nvPr/>
        </p:nvSpPr>
        <p:spPr bwMode="auto">
          <a:xfrm>
            <a:off x="5105400" y="2362200"/>
            <a:ext cx="3810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Store Brand:</a:t>
            </a:r>
          </a:p>
          <a:p>
            <a:pPr eaLnBrk="1" hangingPunct="1"/>
            <a:endParaRPr lang="en-US" altLang="en-US" b="1">
              <a:solidFill>
                <a:srgbClr val="000099"/>
              </a:solidFill>
              <a:latin typeface="Verdana" panose="020B0604030504040204" pitchFamily="34" charset="0"/>
            </a:endParaRPr>
          </a:p>
          <a:p>
            <a:pPr eaLnBrk="1" hangingPunct="1"/>
            <a:r>
              <a:rPr lang="en-US" altLang="en-US">
                <a:latin typeface="Verdana" panose="020B0604030504040204" pitchFamily="34" charset="0"/>
              </a:rPr>
              <a:t>The products retailers sell as their own brands</a:t>
            </a:r>
          </a:p>
        </p:txBody>
      </p:sp>
      <p:grpSp>
        <p:nvGrpSpPr>
          <p:cNvPr id="55300" name="Group 6">
            <a:extLst>
              <a:ext uri="{FF2B5EF4-FFF2-40B4-BE49-F238E27FC236}">
                <a16:creationId xmlns:a16="http://schemas.microsoft.com/office/drawing/2014/main" id="{EF5E8422-7864-4ABE-AED5-665CF185A2BF}"/>
              </a:ext>
            </a:extLst>
          </p:cNvPr>
          <p:cNvGrpSpPr>
            <a:grpSpLocks/>
          </p:cNvGrpSpPr>
          <p:nvPr/>
        </p:nvGrpSpPr>
        <p:grpSpPr bwMode="auto">
          <a:xfrm>
            <a:off x="0" y="0"/>
            <a:ext cx="9144000" cy="976313"/>
            <a:chOff x="0" y="0"/>
            <a:chExt cx="5760" cy="615"/>
          </a:xfrm>
        </p:grpSpPr>
        <p:sp>
          <p:nvSpPr>
            <p:cNvPr id="55304" name="Text Box 7">
              <a:extLst>
                <a:ext uri="{FF2B5EF4-FFF2-40B4-BE49-F238E27FC236}">
                  <a16:creationId xmlns:a16="http://schemas.microsoft.com/office/drawing/2014/main" id="{DAED32D3-E2EF-4EBA-B35C-D477F51BAA8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5305" name="Text Box 8">
              <a:extLst>
                <a:ext uri="{FF2B5EF4-FFF2-40B4-BE49-F238E27FC236}">
                  <a16:creationId xmlns:a16="http://schemas.microsoft.com/office/drawing/2014/main" id="{FDEB2F16-4937-48A4-8974-3F9BF070C1C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pic>
        <p:nvPicPr>
          <p:cNvPr id="81929" name="Picture 9" descr="Gander_Mountain_71200455656PM_company_logo">
            <a:extLst>
              <a:ext uri="{FF2B5EF4-FFF2-40B4-BE49-F238E27FC236}">
                <a16:creationId xmlns:a16="http://schemas.microsoft.com/office/drawing/2014/main" id="{BDAF7D5D-ADD5-4A10-B824-203D0F6C95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5257800"/>
            <a:ext cx="23050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0" name="Rectangle 10">
            <a:extLst>
              <a:ext uri="{FF2B5EF4-FFF2-40B4-BE49-F238E27FC236}">
                <a16:creationId xmlns:a16="http://schemas.microsoft.com/office/drawing/2014/main" id="{858CF025-C524-4A9A-80BE-3798781186B7}"/>
              </a:ext>
            </a:extLst>
          </p:cNvPr>
          <p:cNvSpPr>
            <a:spLocks noChangeArrowheads="1"/>
          </p:cNvSpPr>
          <p:nvPr/>
        </p:nvSpPr>
        <p:spPr bwMode="auto">
          <a:xfrm>
            <a:off x="228600" y="1892300"/>
            <a:ext cx="4343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8000"/>
                </a:solidFill>
                <a:latin typeface="Verdana" panose="020B0604030504040204" pitchFamily="34" charset="0"/>
              </a:rPr>
              <a:t>Gander Mountain, an outdoor sports store, carries brand name merchandise from Columbia Sportswear and Wrangler, but also offers many products under the label of Gander Mountain </a:t>
            </a:r>
          </a:p>
        </p:txBody>
      </p:sp>
      <p:sp>
        <p:nvSpPr>
          <p:cNvPr id="55303" name="Text Box 11">
            <a:extLst>
              <a:ext uri="{FF2B5EF4-FFF2-40B4-BE49-F238E27FC236}">
                <a16:creationId xmlns:a16="http://schemas.microsoft.com/office/drawing/2014/main" id="{B46029C9-B935-4F45-97F8-D7E43922FC5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1925"/>
                                        </p:tgtEl>
                                        <p:attrNameLst>
                                          <p:attrName>style.visibility</p:attrName>
                                        </p:attrNameLst>
                                      </p:cBhvr>
                                      <p:to>
                                        <p:strVal val="visible"/>
                                      </p:to>
                                    </p:set>
                                    <p:anim calcmode="lin" valueType="num">
                                      <p:cBhvr additive="base">
                                        <p:cTn id="7" dur="500" fill="hold"/>
                                        <p:tgtEl>
                                          <p:spTgt spid="81925"/>
                                        </p:tgtEl>
                                        <p:attrNameLst>
                                          <p:attrName>ppt_x</p:attrName>
                                        </p:attrNameLst>
                                      </p:cBhvr>
                                      <p:tavLst>
                                        <p:tav tm="0">
                                          <p:val>
                                            <p:strVal val="1+#ppt_w/2"/>
                                          </p:val>
                                        </p:tav>
                                        <p:tav tm="100000">
                                          <p:val>
                                            <p:strVal val="#ppt_x"/>
                                          </p:val>
                                        </p:tav>
                                      </p:tavLst>
                                    </p:anim>
                                    <p:anim calcmode="lin" valueType="num">
                                      <p:cBhvr additive="base">
                                        <p:cTn id="8" dur="500" fill="hold"/>
                                        <p:tgtEl>
                                          <p:spTgt spid="81925"/>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81924"/>
                                        </p:tgtEl>
                                        <p:attrNameLst>
                                          <p:attrName>style.visibility</p:attrName>
                                        </p:attrNameLst>
                                      </p:cBhvr>
                                      <p:to>
                                        <p:strVal val="visible"/>
                                      </p:to>
                                    </p:set>
                                    <p:animEffect transition="in" filter="dissolve">
                                      <p:cBhvr>
                                        <p:cTn id="11" dur="500"/>
                                        <p:tgtEl>
                                          <p:spTgt spid="81924"/>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81930"/>
                                        </p:tgtEl>
                                        <p:attrNameLst>
                                          <p:attrName>style.visibility</p:attrName>
                                        </p:attrNameLst>
                                      </p:cBhvr>
                                      <p:to>
                                        <p:strVal val="visible"/>
                                      </p:to>
                                    </p:set>
                                    <p:anim calcmode="lin" valueType="num">
                                      <p:cBhvr additive="base">
                                        <p:cTn id="15" dur="500" fill="hold"/>
                                        <p:tgtEl>
                                          <p:spTgt spid="81930"/>
                                        </p:tgtEl>
                                        <p:attrNameLst>
                                          <p:attrName>ppt_x</p:attrName>
                                        </p:attrNameLst>
                                      </p:cBhvr>
                                      <p:tavLst>
                                        <p:tav tm="0">
                                          <p:val>
                                            <p:strVal val="0-#ppt_w/2"/>
                                          </p:val>
                                        </p:tav>
                                        <p:tav tm="100000">
                                          <p:val>
                                            <p:strVal val="#ppt_x"/>
                                          </p:val>
                                        </p:tav>
                                      </p:tavLst>
                                    </p:anim>
                                    <p:anim calcmode="lin" valueType="num">
                                      <p:cBhvr additive="base">
                                        <p:cTn id="16" dur="500" fill="hold"/>
                                        <p:tgtEl>
                                          <p:spTgt spid="81930"/>
                                        </p:tgtEl>
                                        <p:attrNameLst>
                                          <p:attrName>ppt_y</p:attrName>
                                        </p:attrNameLst>
                                      </p:cBhvr>
                                      <p:tavLst>
                                        <p:tav tm="0">
                                          <p:val>
                                            <p:strVal val="#ppt_y"/>
                                          </p:val>
                                        </p:tav>
                                        <p:tav tm="100000">
                                          <p:val>
                                            <p:strVal val="#ppt_y"/>
                                          </p:val>
                                        </p:tav>
                                      </p:tavLst>
                                    </p:anim>
                                  </p:childTnLst>
                                </p:cTn>
                              </p:par>
                              <p:par>
                                <p:cTn id="17" presetID="9" presetClass="entr" presetSubtype="0" fill="hold" nodeType="withEffect">
                                  <p:stCondLst>
                                    <p:cond delay="0"/>
                                  </p:stCondLst>
                                  <p:childTnLst>
                                    <p:set>
                                      <p:cBhvr>
                                        <p:cTn id="18" dur="1" fill="hold">
                                          <p:stCondLst>
                                            <p:cond delay="0"/>
                                          </p:stCondLst>
                                        </p:cTn>
                                        <p:tgtEl>
                                          <p:spTgt spid="81929"/>
                                        </p:tgtEl>
                                        <p:attrNameLst>
                                          <p:attrName>style.visibility</p:attrName>
                                        </p:attrNameLst>
                                      </p:cBhvr>
                                      <p:to>
                                        <p:strVal val="visible"/>
                                      </p:to>
                                    </p:set>
                                    <p:animEffect transition="in" filter="dissolve">
                                      <p:cBhvr>
                                        <p:cTn id="19" dur="500"/>
                                        <p:tgtEl>
                                          <p:spTgt spid="81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p:bldP spid="8193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a:extLst>
              <a:ext uri="{FF2B5EF4-FFF2-40B4-BE49-F238E27FC236}">
                <a16:creationId xmlns:a16="http://schemas.microsoft.com/office/drawing/2014/main" id="{7D1A6D04-BD53-44E0-9682-00069F4C74B8}"/>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56322" name="Group 6">
            <a:extLst>
              <a:ext uri="{FF2B5EF4-FFF2-40B4-BE49-F238E27FC236}">
                <a16:creationId xmlns:a16="http://schemas.microsoft.com/office/drawing/2014/main" id="{F7963C5B-06FD-4B60-8BBE-1FAC6B1E5F20}"/>
              </a:ext>
            </a:extLst>
          </p:cNvPr>
          <p:cNvGrpSpPr>
            <a:grpSpLocks/>
          </p:cNvGrpSpPr>
          <p:nvPr/>
        </p:nvGrpSpPr>
        <p:grpSpPr bwMode="auto">
          <a:xfrm>
            <a:off x="0" y="0"/>
            <a:ext cx="9144000" cy="976313"/>
            <a:chOff x="0" y="0"/>
            <a:chExt cx="5760" cy="615"/>
          </a:xfrm>
        </p:grpSpPr>
        <p:sp>
          <p:nvSpPr>
            <p:cNvPr id="56328" name="Text Box 7">
              <a:extLst>
                <a:ext uri="{FF2B5EF4-FFF2-40B4-BE49-F238E27FC236}">
                  <a16:creationId xmlns:a16="http://schemas.microsoft.com/office/drawing/2014/main" id="{0E1E8EC8-3470-4CC7-8653-91AAFABDFE8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6329" name="Text Box 8">
              <a:extLst>
                <a:ext uri="{FF2B5EF4-FFF2-40B4-BE49-F238E27FC236}">
                  <a16:creationId xmlns:a16="http://schemas.microsoft.com/office/drawing/2014/main" id="{5E0E6A44-1B98-40C4-8FA9-B3E3A209EC7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30" name="Rectangle 10">
            <a:extLst>
              <a:ext uri="{FF2B5EF4-FFF2-40B4-BE49-F238E27FC236}">
                <a16:creationId xmlns:a16="http://schemas.microsoft.com/office/drawing/2014/main" id="{D4A5EB1C-9FB9-4F75-8404-49A9BD04C5C5}"/>
              </a:ext>
            </a:extLst>
          </p:cNvPr>
          <p:cNvSpPr>
            <a:spLocks noChangeArrowheads="1"/>
          </p:cNvSpPr>
          <p:nvPr/>
        </p:nvSpPr>
        <p:spPr bwMode="auto">
          <a:xfrm>
            <a:off x="381000" y="1989138"/>
            <a:ext cx="83058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800">
                <a:solidFill>
                  <a:srgbClr val="7030A0"/>
                </a:solidFill>
                <a:latin typeface="Verdana" panose="020B0604030504040204" pitchFamily="34" charset="0"/>
              </a:rPr>
              <a:t>Athleta active wear for women (apparel primarily targeting the niche yoga and pilates consumer) is actually a store brand under the Gap, Inc. umbrella.</a:t>
            </a:r>
          </a:p>
        </p:txBody>
      </p:sp>
      <p:sp>
        <p:nvSpPr>
          <p:cNvPr id="56324" name="Text Box 11">
            <a:extLst>
              <a:ext uri="{FF2B5EF4-FFF2-40B4-BE49-F238E27FC236}">
                <a16:creationId xmlns:a16="http://schemas.microsoft.com/office/drawing/2014/main" id="{C113B260-4A6C-4932-BFFF-BB245BD398B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33122" name="Picture 2" descr="http://www.appforhealth.com/wp-content/uploads/2011/06/New-Athleta-Logo-300x121.png">
            <a:extLst>
              <a:ext uri="{FF2B5EF4-FFF2-40B4-BE49-F238E27FC236}">
                <a16:creationId xmlns:a16="http://schemas.microsoft.com/office/drawing/2014/main" id="{517CAF9D-4E50-4D6F-A9DF-8D3B1CC430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495800"/>
            <a:ext cx="28575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AutoShape 4" descr="data:image/jpg;base64,/9j/4AAQSkZJRgABAQAAAQABAAD/2wCEAAkGBhEGERQREREQEhUUEBYXFxgRFRoYFBkZFhQbGBcXExgaJzIqGBolJR4eIC8sLykqLDgtGB4xNTAtNScrLCkBCQoKDQwOGQ8PFCkcFiQsLDEpLzE2Mi0pKSwvNSk0LDU0NiksKS0qKSk2LikpLCopMCksLCssKTYpLDU2KSksKf/AABEIAHQAcAMBIgACEQEDEQH/xAAcAAEAAgMBAQEAAAAAAAAAAAAABgcDBAgFAgH/xABEEAABAwEDBwYLBgQHAAAAAAABAAIDBAUREgYHFCExkrMIQVJxdLETIjI0NTZRgZGhwRUzU3J10WFzssIWFyMkQkRi/8QAGQEBAAMBAQAAAAAAAAAAAAAAAAECBAMF/8QAIxEBAQEBAAECBgMAAAAAAAAAAAECEQMhMhIxQmFxgTNBUf/aAAwDAQACEQMRAD8ApjS39N+8U0t/TfvFYkXr8UZdLf037xTS39N+8ViRODLpb+m/eKaW/pv3isSJwZdLf037xTS39N+8ViRODLpb+m/eKaW/pv3isSJwZdLf037xTS39N+8ViRODLpb+m/eKaW/pv3isSJwEREQIp1krmz+1aKW0quZ1PSxtcRgbilkw6jgBIAF+oX8637CzVQZbRiazqt+FsoZNHVMAljB14hgNz9WsbL7iud8mYnitkX1KzwbiPYSPgV8rogRT3Ntmt/zAjmkNR4ARPa37vHixAk84uu1fFQmupTQyviOsskcw9bXEfRVmpbz+0sCIp5m+zcwZfBzWVkkUsbA57TACwAuuGF2PX8AmtTM7RA0U8fm/odOdZwtGRs4l8GDLTXRF/M3EHki/YNSj+WGRtTkTP4CoA1jEx7NbHtvuvae8KJuX0HhoiK6BERB0BXjDke27V/tY/nML1CMwlsmgtIw3+LUQubdzYmDG09eoj3qb2j6nt7JFxgqfzfV7bMtOklc4Ma2obic4gAA+KSSdguKy4nc6n3WeHVeW787u8rGslSb3uu6R71jWqKuieT1E2Cz3kkYpamRwHOWsaxpPuJ+apbODSaDadYz2VUh3nYvqrYzQVegvs+n/ABbOq5fe6qF3yjVf56aTRbYqP/Yjf8Y2/ssvj/kq1+SDq4OTf5zV9nZxFT6uDk3+c1fZ2cRdfN7KiIzlObso3/qcfFYpzykmDwdEbhfjmF/PdhZqUGyn9Y5P1OPisU75SX3VF/Mm/pYuX1YSopERalRERB0BaPqe3skXGC5/XQFo+p7eyRcYKF5r8gKDOAJWv0uJ0DI8RbIwtcX4r7gWeKPF9p2rN49TM1b/AKtVZovZyuoaeyqqWnp2ygQyvjcZXtcXFjyMQwgXD+GteO1uI3e1aJezqFvZK1f2dbVkxdGy4oz1ywvl73LR5Q1J4G0o3/iUjfi17m/st6pybrYLfhqGwOMMU1MwOvbdgjjZGTt61t8pKkufRS+1szD7ixw7ysubPjn4SpVXByb/ADmr7OziKn1cHJv85q+zs4i7eb2VERnKf1jk/U4+KxTvlJfdUX8yb+li8a18hKqst6Soc2OKnFcJTLJLG1oY1zXHUXX3m6665a+fbLWmyklgp6Z7ZWwYy97dbC5+EYWnnuA1nZrXKeus8SqtERalRERB0BaPqe3skXGC8rk2eVXflg75F6to+p7eyRcYLyuTZ5Vd+WDvkWL6NflZV+XPpKt7ZNxCtTJyl06rp4tuOpibvSALby59JVvbJuIVs5t4hJalKTsZL4Q9UTTJ/atXyx+kMOUdp+FtSoqAf+8946mzEjuVx8oeDSaCmmGvDU/KSMn6BUDPKZ3OcdrnEn3m9dB5yT9r5NRTbSIqWT5Nae8rluc1lMc8q4OTf5zV9nZxFT6uDk3+c1fZ2cRX83sqIg2c70tW9pd9FGFJ853pat7S76KMK+PbAREVkCIiC87GtD/FeS0tLB489PFhdG3W+5kgeCBz3t+YIXxyfaZ1jR1c9R/oxyPhjY6XxA54L7w3Ft8oDrKpair5bOdjhkkicP8AlG4td8Qs1fblTapBnqJ5S3yTJI513VedS4XxXlkvpVut/Ln0lW9sm4hUgzW5L1doSy1EUEjmsoqkMfdc10joXRtaxx1F15+SgskhmJc4lxJvJJvJJ2kk7SskddLCMLZJGgcwcQPgF0ub8PIh+1NBLRyGKSORkgIBY5pD7zsGE6710NBQS2jkqYXRSiUUbhgLHY74nkgYSL79S51fM6R2IucXe0kk6v4rN9pzfjS77v3Vd4uuDDPTvpXFj2uY5puLXghw6wdiuPk50UkM1TI6OQMfAzC8tIY66TXhdsKpuSQyklxJJ2km8nrK2oLZqKZoYyedrRsDZHBo6gDqVt5us8EkzpWXPDaVZK6GVsbql1z3McGG/Zc4i4qHraqbWnrG4ZJpntvvufI5wv8AbcStVTmWTlBERWQIiICIiAiIgIiICIiAiIgIiICIiAiIgIiICIiAiIgIiICIiD//2Q==">
            <a:extLst>
              <a:ext uri="{FF2B5EF4-FFF2-40B4-BE49-F238E27FC236}">
                <a16:creationId xmlns:a16="http://schemas.microsoft.com/office/drawing/2014/main" id="{AE87DB4B-007A-42F1-9D87-6945A498CEC4}"/>
              </a:ext>
            </a:extLst>
          </p:cNvPr>
          <p:cNvSpPr>
            <a:spLocks noChangeAspect="1" noChangeArrowheads="1"/>
          </p:cNvSpPr>
          <p:nvPr/>
        </p:nvSpPr>
        <p:spPr bwMode="auto">
          <a:xfrm>
            <a:off x="117475" y="-538163"/>
            <a:ext cx="1066800" cy="110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33126" name="Picture 6" descr="http://franchise.business-opportunities.biz/wp-content/uploads/2009/08/gap_logo.gif">
            <a:extLst>
              <a:ext uri="{FF2B5EF4-FFF2-40B4-BE49-F238E27FC236}">
                <a16:creationId xmlns:a16="http://schemas.microsoft.com/office/drawing/2014/main" id="{5149B19C-207A-4852-AA31-2BA16C4A5C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495800"/>
            <a:ext cx="11144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30"/>
                                        </p:tgtEl>
                                        <p:attrNameLst>
                                          <p:attrName>style.visibility</p:attrName>
                                        </p:attrNameLst>
                                      </p:cBhvr>
                                      <p:to>
                                        <p:strVal val="visible"/>
                                      </p:to>
                                    </p:set>
                                    <p:anim calcmode="lin" valueType="num">
                                      <p:cBhvr additive="base">
                                        <p:cTn id="7" dur="500" fill="hold"/>
                                        <p:tgtEl>
                                          <p:spTgt spid="81930"/>
                                        </p:tgtEl>
                                        <p:attrNameLst>
                                          <p:attrName>ppt_x</p:attrName>
                                        </p:attrNameLst>
                                      </p:cBhvr>
                                      <p:tavLst>
                                        <p:tav tm="0">
                                          <p:val>
                                            <p:strVal val="0-#ppt_w/2"/>
                                          </p:val>
                                        </p:tav>
                                        <p:tav tm="100000">
                                          <p:val>
                                            <p:strVal val="#ppt_x"/>
                                          </p:val>
                                        </p:tav>
                                      </p:tavLst>
                                    </p:anim>
                                    <p:anim calcmode="lin" valueType="num">
                                      <p:cBhvr additive="base">
                                        <p:cTn id="8" dur="500" fill="hold"/>
                                        <p:tgtEl>
                                          <p:spTgt spid="81930"/>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33122"/>
                                        </p:tgtEl>
                                        <p:attrNameLst>
                                          <p:attrName>style.visibility</p:attrName>
                                        </p:attrNameLst>
                                      </p:cBhvr>
                                      <p:to>
                                        <p:strVal val="visible"/>
                                      </p:to>
                                    </p:set>
                                    <p:animEffect transition="in" filter="dissolve">
                                      <p:cBhvr>
                                        <p:cTn id="11" dur="500"/>
                                        <p:tgtEl>
                                          <p:spTgt spid="133122"/>
                                        </p:tgtEl>
                                      </p:cBhvr>
                                    </p:animEffect>
                                  </p:childTnLst>
                                </p:cTn>
                              </p:par>
                              <p:par>
                                <p:cTn id="12" presetID="9" presetClass="entr" presetSubtype="0" fill="hold" nodeType="withEffect">
                                  <p:stCondLst>
                                    <p:cond delay="0"/>
                                  </p:stCondLst>
                                  <p:childTnLst>
                                    <p:set>
                                      <p:cBhvr>
                                        <p:cTn id="13" dur="1" fill="hold">
                                          <p:stCondLst>
                                            <p:cond delay="0"/>
                                          </p:stCondLst>
                                        </p:cTn>
                                        <p:tgtEl>
                                          <p:spTgt spid="133126"/>
                                        </p:tgtEl>
                                        <p:attrNameLst>
                                          <p:attrName>style.visibility</p:attrName>
                                        </p:attrNameLst>
                                      </p:cBhvr>
                                      <p:to>
                                        <p:strVal val="visible"/>
                                      </p:to>
                                    </p:set>
                                    <p:animEffect transition="in" filter="dissolve">
                                      <p:cBhvr>
                                        <p:cTn id="14" dur="500"/>
                                        <p:tgtEl>
                                          <p:spTgt spid="133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a:extLst>
              <a:ext uri="{FF2B5EF4-FFF2-40B4-BE49-F238E27FC236}">
                <a16:creationId xmlns:a16="http://schemas.microsoft.com/office/drawing/2014/main" id="{95B5155A-3C7D-44D0-B23A-06969A8D79C7}"/>
              </a:ext>
            </a:extLst>
          </p:cNvPr>
          <p:cNvSpPr>
            <a:spLocks noChangeArrowheads="1"/>
          </p:cNvSpPr>
          <p:nvPr/>
        </p:nvSpPr>
        <p:spPr bwMode="auto">
          <a:xfrm>
            <a:off x="2971800" y="1676400"/>
            <a:ext cx="320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Branding in SEM</a:t>
            </a:r>
            <a:r>
              <a:rPr lang="en-US" altLang="en-US" sz="2800"/>
              <a:t> </a:t>
            </a:r>
          </a:p>
        </p:txBody>
      </p:sp>
      <p:sp>
        <p:nvSpPr>
          <p:cNvPr id="52227" name="Rectangle 3">
            <a:extLst>
              <a:ext uri="{FF2B5EF4-FFF2-40B4-BE49-F238E27FC236}">
                <a16:creationId xmlns:a16="http://schemas.microsoft.com/office/drawing/2014/main" id="{8C4A9DE2-F040-4FD2-B40D-22BCCE1C28A0}"/>
              </a:ext>
            </a:extLst>
          </p:cNvPr>
          <p:cNvSpPr>
            <a:spLocks noChangeArrowheads="1"/>
          </p:cNvSpPr>
          <p:nvPr/>
        </p:nvSpPr>
        <p:spPr bwMode="auto">
          <a:xfrm>
            <a:off x="304800" y="2713038"/>
            <a:ext cx="8610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8000"/>
                </a:solidFill>
                <a:latin typeface="Verdana" panose="020B0604030504040204" pitchFamily="34" charset="0"/>
              </a:rPr>
              <a:t>  Sports and entertainment organizations and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companies work hard to develop strong brands as a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means for differentiating themselves from one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another.</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Branding provides a unique means for product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differentiation in that individuals (athletes, actors,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musicians) can have such tremendous impact on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sales.</a:t>
            </a:r>
          </a:p>
        </p:txBody>
      </p:sp>
      <p:sp>
        <p:nvSpPr>
          <p:cNvPr id="57347" name="Line 4">
            <a:extLst>
              <a:ext uri="{FF2B5EF4-FFF2-40B4-BE49-F238E27FC236}">
                <a16:creationId xmlns:a16="http://schemas.microsoft.com/office/drawing/2014/main" id="{B36F0754-358F-4F8B-A1CD-7A3E1BB25B7A}"/>
              </a:ext>
            </a:extLst>
          </p:cNvPr>
          <p:cNvSpPr>
            <a:spLocks noChangeShapeType="1"/>
          </p:cNvSpPr>
          <p:nvPr/>
        </p:nvSpPr>
        <p:spPr bwMode="auto">
          <a:xfrm>
            <a:off x="685800" y="24384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48" name="Rectangle 8">
            <a:extLst>
              <a:ext uri="{FF2B5EF4-FFF2-40B4-BE49-F238E27FC236}">
                <a16:creationId xmlns:a16="http://schemas.microsoft.com/office/drawing/2014/main" id="{DC6A92F5-8D5A-43AB-95B6-89747180EE79}"/>
              </a:ext>
            </a:extLst>
          </p:cNvPr>
          <p:cNvSpPr>
            <a:spLocks noChangeArrowheads="1"/>
          </p:cNvSpPr>
          <p:nvPr/>
        </p:nvSpPr>
        <p:spPr bwMode="auto">
          <a:xfrm>
            <a:off x="35052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57349" name="Group 9">
            <a:extLst>
              <a:ext uri="{FF2B5EF4-FFF2-40B4-BE49-F238E27FC236}">
                <a16:creationId xmlns:a16="http://schemas.microsoft.com/office/drawing/2014/main" id="{4F5E0347-5E5A-468E-AC26-128B7D89B4CB}"/>
              </a:ext>
            </a:extLst>
          </p:cNvPr>
          <p:cNvGrpSpPr>
            <a:grpSpLocks/>
          </p:cNvGrpSpPr>
          <p:nvPr/>
        </p:nvGrpSpPr>
        <p:grpSpPr bwMode="auto">
          <a:xfrm>
            <a:off x="0" y="0"/>
            <a:ext cx="9144000" cy="976313"/>
            <a:chOff x="0" y="0"/>
            <a:chExt cx="5760" cy="615"/>
          </a:xfrm>
        </p:grpSpPr>
        <p:sp>
          <p:nvSpPr>
            <p:cNvPr id="57351" name="Text Box 10">
              <a:extLst>
                <a:ext uri="{FF2B5EF4-FFF2-40B4-BE49-F238E27FC236}">
                  <a16:creationId xmlns:a16="http://schemas.microsoft.com/office/drawing/2014/main" id="{81FD2737-44EA-4FAA-BAA3-0E5D505FBE9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7352" name="Text Box 11">
              <a:extLst>
                <a:ext uri="{FF2B5EF4-FFF2-40B4-BE49-F238E27FC236}">
                  <a16:creationId xmlns:a16="http://schemas.microsoft.com/office/drawing/2014/main" id="{A4244552-D244-4CAA-A688-B95A47C825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7350" name="Text Box 12">
            <a:extLst>
              <a:ext uri="{FF2B5EF4-FFF2-40B4-BE49-F238E27FC236}">
                <a16:creationId xmlns:a16="http://schemas.microsoft.com/office/drawing/2014/main" id="{F990A1D2-106D-4E9B-AAAC-8C9050527D5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2227">
                                            <p:txEl>
                                              <p:pRg st="1" end="1"/>
                                            </p:txEl>
                                          </p:spTgt>
                                        </p:tgtEl>
                                        <p:attrNameLst>
                                          <p:attrName>style.visibility</p:attrName>
                                        </p:attrNameLst>
                                      </p:cBhvr>
                                      <p:to>
                                        <p:strVal val="visible"/>
                                      </p:to>
                                    </p:set>
                                    <p:anim calcmode="lin" valueType="num">
                                      <p:cBhvr additive="base">
                                        <p:cTn id="11" dur="5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222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2227">
                                            <p:txEl>
                                              <p:pRg st="2" end="2"/>
                                            </p:txEl>
                                          </p:spTgt>
                                        </p:tgtEl>
                                        <p:attrNameLst>
                                          <p:attrName>style.visibility</p:attrName>
                                        </p:attrNameLst>
                                      </p:cBhvr>
                                      <p:to>
                                        <p:strVal val="visible"/>
                                      </p:to>
                                    </p:set>
                                    <p:anim calcmode="lin" valueType="num">
                                      <p:cBhvr additive="base">
                                        <p:cTn id="15"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222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2227">
                                            <p:txEl>
                                              <p:pRg st="3" end="3"/>
                                            </p:txEl>
                                          </p:spTgt>
                                        </p:tgtEl>
                                        <p:attrNameLst>
                                          <p:attrName>style.visibility</p:attrName>
                                        </p:attrNameLst>
                                      </p:cBhvr>
                                      <p:to>
                                        <p:strVal val="visible"/>
                                      </p:to>
                                    </p:set>
                                    <p:anim calcmode="lin" valueType="num">
                                      <p:cBhvr additive="base">
                                        <p:cTn id="19" dur="500" fill="hold"/>
                                        <p:tgtEl>
                                          <p:spTgt spid="5222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3" end="3"/>
                                            </p:txEl>
                                          </p:spTgt>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2" presetClass="entr" presetSubtype="8" fill="hold" nodeType="afterEffect">
                                  <p:stCondLst>
                                    <p:cond delay="0"/>
                                  </p:stCondLst>
                                  <p:childTnLst>
                                    <p:set>
                                      <p:cBhvr>
                                        <p:cTn id="23" dur="1" fill="hold">
                                          <p:stCondLst>
                                            <p:cond delay="0"/>
                                          </p:stCondLst>
                                        </p:cTn>
                                        <p:tgtEl>
                                          <p:spTgt spid="52227">
                                            <p:txEl>
                                              <p:pRg st="5" end="5"/>
                                            </p:txEl>
                                          </p:spTgt>
                                        </p:tgtEl>
                                        <p:attrNameLst>
                                          <p:attrName>style.visibility</p:attrName>
                                        </p:attrNameLst>
                                      </p:cBhvr>
                                      <p:to>
                                        <p:strVal val="visible"/>
                                      </p:to>
                                    </p:set>
                                    <p:anim calcmode="lin" valueType="num">
                                      <p:cBhvr additive="base">
                                        <p:cTn id="24" dur="500" fill="hold"/>
                                        <p:tgtEl>
                                          <p:spTgt spid="52227">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2227">
                                            <p:txEl>
                                              <p:pRg st="5" end="5"/>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52227">
                                            <p:txEl>
                                              <p:pRg st="6" end="6"/>
                                            </p:txEl>
                                          </p:spTgt>
                                        </p:tgtEl>
                                        <p:attrNameLst>
                                          <p:attrName>style.visibility</p:attrName>
                                        </p:attrNameLst>
                                      </p:cBhvr>
                                      <p:to>
                                        <p:strVal val="visible"/>
                                      </p:to>
                                    </p:set>
                                    <p:anim calcmode="lin" valueType="num">
                                      <p:cBhvr additive="base">
                                        <p:cTn id="28" dur="500" fill="hold"/>
                                        <p:tgtEl>
                                          <p:spTgt spid="52227">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52227">
                                            <p:txEl>
                                              <p:pRg st="6" end="6"/>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2227">
                                            <p:txEl>
                                              <p:pRg st="7" end="7"/>
                                            </p:txEl>
                                          </p:spTgt>
                                        </p:tgtEl>
                                        <p:attrNameLst>
                                          <p:attrName>style.visibility</p:attrName>
                                        </p:attrNameLst>
                                      </p:cBhvr>
                                      <p:to>
                                        <p:strVal val="visible"/>
                                      </p:to>
                                    </p:set>
                                    <p:anim calcmode="lin" valueType="num">
                                      <p:cBhvr additive="base">
                                        <p:cTn id="32" dur="500" fill="hold"/>
                                        <p:tgtEl>
                                          <p:spTgt spid="52227">
                                            <p:txEl>
                                              <p:pRg st="7" end="7"/>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2227">
                                            <p:txEl>
                                              <p:pRg st="7" end="7"/>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2227">
                                            <p:txEl>
                                              <p:charRg st="326" end="336"/>
                                            </p:txEl>
                                          </p:spTgt>
                                        </p:tgtEl>
                                        <p:attrNameLst>
                                          <p:attrName>style.visibility</p:attrName>
                                        </p:attrNameLst>
                                      </p:cBhvr>
                                      <p:to>
                                        <p:strVal val="visible"/>
                                      </p:to>
                                    </p:set>
                                    <p:anim calcmode="lin" valueType="num">
                                      <p:cBhvr additive="base">
                                        <p:cTn id="36" dur="500" fill="hold"/>
                                        <p:tgtEl>
                                          <p:spTgt spid="52227">
                                            <p:txEl>
                                              <p:charRg st="326" end="33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52227">
                                            <p:txEl>
                                              <p:charRg st="326" end="33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a:extLst>
              <a:ext uri="{FF2B5EF4-FFF2-40B4-BE49-F238E27FC236}">
                <a16:creationId xmlns:a16="http://schemas.microsoft.com/office/drawing/2014/main" id="{C36E2356-8E2E-466F-83F8-3F412B3E74F6}"/>
              </a:ext>
            </a:extLst>
          </p:cNvPr>
          <p:cNvSpPr>
            <a:spLocks noChangeArrowheads="1"/>
          </p:cNvSpPr>
          <p:nvPr/>
        </p:nvSpPr>
        <p:spPr bwMode="auto">
          <a:xfrm>
            <a:off x="228600" y="1675319"/>
            <a:ext cx="8915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Branding provides a unique means for product </a:t>
            </a: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   differentiation in that individuals (athletes, actors, </a:t>
            </a: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   musicians) can have a tremendous impact on sales.</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Fans of Dwayne Johnson will pay to watch nearly </a:t>
            </a: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   any movie for which he plays a role and will </a:t>
            </a: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   purchase DVDs, memorabilia and other licensed </a:t>
            </a:r>
          </a:p>
          <a:p>
            <a:pPr eaLnBrk="1" hangingPunct="1">
              <a:buFont typeface="Wingdings" panose="05000000000000000000" pitchFamily="2" charset="2"/>
              <a:buNone/>
            </a:pPr>
            <a:r>
              <a:rPr lang="en-US" altLang="en-US" dirty="0">
                <a:solidFill>
                  <a:srgbClr val="008000"/>
                </a:solidFill>
                <a:latin typeface="Verdana" panose="020B0604030504040204" pitchFamily="34" charset="0"/>
              </a:rPr>
              <a:t>   merchandise.</a:t>
            </a:r>
          </a:p>
        </p:txBody>
      </p:sp>
      <p:sp>
        <p:nvSpPr>
          <p:cNvPr id="58370" name="Rectangle 5">
            <a:extLst>
              <a:ext uri="{FF2B5EF4-FFF2-40B4-BE49-F238E27FC236}">
                <a16:creationId xmlns:a16="http://schemas.microsoft.com/office/drawing/2014/main" id="{7561A264-BDBD-4BE6-A0A6-CE9324246928}"/>
              </a:ext>
            </a:extLst>
          </p:cNvPr>
          <p:cNvSpPr>
            <a:spLocks noChangeArrowheads="1"/>
          </p:cNvSpPr>
          <p:nvPr/>
        </p:nvSpPr>
        <p:spPr bwMode="auto">
          <a:xfrm>
            <a:off x="35052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58371" name="Group 6">
            <a:extLst>
              <a:ext uri="{FF2B5EF4-FFF2-40B4-BE49-F238E27FC236}">
                <a16:creationId xmlns:a16="http://schemas.microsoft.com/office/drawing/2014/main" id="{4E6A0E6D-72B6-465C-8616-D5CDA4EF5A4D}"/>
              </a:ext>
            </a:extLst>
          </p:cNvPr>
          <p:cNvGrpSpPr>
            <a:grpSpLocks/>
          </p:cNvGrpSpPr>
          <p:nvPr/>
        </p:nvGrpSpPr>
        <p:grpSpPr bwMode="auto">
          <a:xfrm>
            <a:off x="0" y="0"/>
            <a:ext cx="9144000" cy="976313"/>
            <a:chOff x="0" y="0"/>
            <a:chExt cx="5760" cy="615"/>
          </a:xfrm>
        </p:grpSpPr>
        <p:sp>
          <p:nvSpPr>
            <p:cNvPr id="58379" name="Text Box 7">
              <a:extLst>
                <a:ext uri="{FF2B5EF4-FFF2-40B4-BE49-F238E27FC236}">
                  <a16:creationId xmlns:a16="http://schemas.microsoft.com/office/drawing/2014/main" id="{10BC087B-5BB6-4CC2-8813-A4E2330DA75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8380" name="Text Box 8">
              <a:extLst>
                <a:ext uri="{FF2B5EF4-FFF2-40B4-BE49-F238E27FC236}">
                  <a16:creationId xmlns:a16="http://schemas.microsoft.com/office/drawing/2014/main" id="{06820E67-DED6-4207-A6DB-AD9F86F18D2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8372" name="Text Box 9">
            <a:extLst>
              <a:ext uri="{FF2B5EF4-FFF2-40B4-BE49-F238E27FC236}">
                <a16:creationId xmlns:a16="http://schemas.microsoft.com/office/drawing/2014/main" id="{F1DD07DE-9D5D-4467-B80D-BE718E811A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9715" name="Picture 19" descr="Edward Scissorhands">
            <a:hlinkClick r:id="rId2"/>
            <a:extLst>
              <a:ext uri="{FF2B5EF4-FFF2-40B4-BE49-F238E27FC236}">
                <a16:creationId xmlns:a16="http://schemas.microsoft.com/office/drawing/2014/main" id="{2ADA5863-E147-4047-B71B-336225EEA8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876800"/>
            <a:ext cx="12398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9" name="Picture 23" descr="Alice in Wonderland">
            <a:hlinkClick r:id="rId4"/>
            <a:extLst>
              <a:ext uri="{FF2B5EF4-FFF2-40B4-BE49-F238E27FC236}">
                <a16:creationId xmlns:a16="http://schemas.microsoft.com/office/drawing/2014/main" id="{188CFC84-DE7B-47DA-849B-1E0B9B5569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4876800"/>
            <a:ext cx="127635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1" name="Picture 25" descr="Pirates of the Caribbean: The Curse of the Black Pearl">
            <a:hlinkClick r:id="rId6"/>
            <a:extLst>
              <a:ext uri="{FF2B5EF4-FFF2-40B4-BE49-F238E27FC236}">
                <a16:creationId xmlns:a16="http://schemas.microsoft.com/office/drawing/2014/main" id="{63C95E2B-3F9F-4B19-A79D-E27713175A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4876800"/>
            <a:ext cx="12398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3" name="Picture 27" descr="Public Enemies Poster">
            <a:hlinkClick r:id="rId8"/>
            <a:extLst>
              <a:ext uri="{FF2B5EF4-FFF2-40B4-BE49-F238E27FC236}">
                <a16:creationId xmlns:a16="http://schemas.microsoft.com/office/drawing/2014/main" id="{4D63AF1B-E8E1-4C01-BC78-107DFB5F4F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4876800"/>
            <a:ext cx="114776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9" name="Picture 15" descr="Dark Shadows Poster">
            <a:hlinkClick r:id="rId10"/>
            <a:extLst>
              <a:ext uri="{FF2B5EF4-FFF2-40B4-BE49-F238E27FC236}">
                <a16:creationId xmlns:a16="http://schemas.microsoft.com/office/drawing/2014/main" id="{54143EE2-A881-4A54-88D0-276395E5556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1000" y="4876800"/>
            <a:ext cx="114300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1" name="Picture 17" descr="https://encrypted-tbn2.google.com/images?q=tbn:ANd9GcQvSECP5iyke45Tmv0SyWAAi-VwUyDAKbC2H7RjgTtySp-IObMo">
            <a:extLst>
              <a:ext uri="{FF2B5EF4-FFF2-40B4-BE49-F238E27FC236}">
                <a16:creationId xmlns:a16="http://schemas.microsoft.com/office/drawing/2014/main" id="{9D1EA740-49B0-4161-88D6-0B3E396763B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4876800"/>
            <a:ext cx="12192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5171"/>
                                        </p:tgtEl>
                                        <p:attrNameLst>
                                          <p:attrName>style.visibility</p:attrName>
                                        </p:attrNameLst>
                                      </p:cBhvr>
                                      <p:to>
                                        <p:strVal val="visible"/>
                                      </p:to>
                                    </p:set>
                                    <p:anim calcmode="lin" valueType="num">
                                      <p:cBhvr additive="base">
                                        <p:cTn id="7" dur="500" fill="hold"/>
                                        <p:tgtEl>
                                          <p:spTgt spid="135171"/>
                                        </p:tgtEl>
                                        <p:attrNameLst>
                                          <p:attrName>ppt_x</p:attrName>
                                        </p:attrNameLst>
                                      </p:cBhvr>
                                      <p:tavLst>
                                        <p:tav tm="0">
                                          <p:val>
                                            <p:strVal val="0-#ppt_w/2"/>
                                          </p:val>
                                        </p:tav>
                                        <p:tav tm="100000">
                                          <p:val>
                                            <p:strVal val="#ppt_x"/>
                                          </p:val>
                                        </p:tav>
                                      </p:tavLst>
                                    </p:anim>
                                    <p:anim calcmode="lin" valueType="num">
                                      <p:cBhvr additive="base">
                                        <p:cTn id="8" dur="500" fill="hold"/>
                                        <p:tgtEl>
                                          <p:spTgt spid="13517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36879"/>
                                        </p:tgtEl>
                                        <p:attrNameLst>
                                          <p:attrName>style.visibility</p:attrName>
                                        </p:attrNameLst>
                                      </p:cBhvr>
                                      <p:to>
                                        <p:strVal val="visible"/>
                                      </p:to>
                                    </p:set>
                                    <p:animEffect transition="in" filter="dissolve">
                                      <p:cBhvr>
                                        <p:cTn id="12" dur="500"/>
                                        <p:tgtEl>
                                          <p:spTgt spid="36879"/>
                                        </p:tgtEl>
                                      </p:cBhvr>
                                    </p:animEffect>
                                  </p:childTnLst>
                                </p:cTn>
                              </p:par>
                            </p:childTnLst>
                          </p:cTn>
                        </p:par>
                        <p:par>
                          <p:cTn id="13" fill="hold" nodeType="afterGroup">
                            <p:stCondLst>
                              <p:cond delay="1000"/>
                            </p:stCondLst>
                            <p:childTnLst>
                              <p:par>
                                <p:cTn id="14" presetID="9" presetClass="entr" presetSubtype="0" fill="hold" nodeType="afterEffect">
                                  <p:stCondLst>
                                    <p:cond delay="0"/>
                                  </p:stCondLst>
                                  <p:childTnLst>
                                    <p:set>
                                      <p:cBhvr>
                                        <p:cTn id="15" dur="1" fill="hold">
                                          <p:stCondLst>
                                            <p:cond delay="0"/>
                                          </p:stCondLst>
                                        </p:cTn>
                                        <p:tgtEl>
                                          <p:spTgt spid="29723"/>
                                        </p:tgtEl>
                                        <p:attrNameLst>
                                          <p:attrName>style.visibility</p:attrName>
                                        </p:attrNameLst>
                                      </p:cBhvr>
                                      <p:to>
                                        <p:strVal val="visible"/>
                                      </p:to>
                                    </p:set>
                                    <p:animEffect transition="in" filter="dissolve">
                                      <p:cBhvr>
                                        <p:cTn id="16" dur="500"/>
                                        <p:tgtEl>
                                          <p:spTgt spid="29723"/>
                                        </p:tgtEl>
                                      </p:cBhvr>
                                    </p:animEffect>
                                  </p:childTnLst>
                                </p:cTn>
                              </p:par>
                            </p:childTnLst>
                          </p:cTn>
                        </p:par>
                        <p:par>
                          <p:cTn id="17" fill="hold" nodeType="afterGroup">
                            <p:stCondLst>
                              <p:cond delay="1500"/>
                            </p:stCondLst>
                            <p:childTnLst>
                              <p:par>
                                <p:cTn id="18" presetID="9" presetClass="entr" presetSubtype="0" fill="hold" nodeType="afterEffect">
                                  <p:stCondLst>
                                    <p:cond delay="0"/>
                                  </p:stCondLst>
                                  <p:childTnLst>
                                    <p:set>
                                      <p:cBhvr>
                                        <p:cTn id="19" dur="1" fill="hold">
                                          <p:stCondLst>
                                            <p:cond delay="0"/>
                                          </p:stCondLst>
                                        </p:cTn>
                                        <p:tgtEl>
                                          <p:spTgt spid="29715"/>
                                        </p:tgtEl>
                                        <p:attrNameLst>
                                          <p:attrName>style.visibility</p:attrName>
                                        </p:attrNameLst>
                                      </p:cBhvr>
                                      <p:to>
                                        <p:strVal val="visible"/>
                                      </p:to>
                                    </p:set>
                                    <p:animEffect transition="in" filter="dissolve">
                                      <p:cBhvr>
                                        <p:cTn id="20" dur="500"/>
                                        <p:tgtEl>
                                          <p:spTgt spid="29715"/>
                                        </p:tgtEl>
                                      </p:cBhvr>
                                    </p:animEffect>
                                  </p:childTnLst>
                                </p:cTn>
                              </p:par>
                            </p:childTnLst>
                          </p:cTn>
                        </p:par>
                        <p:par>
                          <p:cTn id="21" fill="hold" nodeType="afterGroup">
                            <p:stCondLst>
                              <p:cond delay="2000"/>
                            </p:stCondLst>
                            <p:childTnLst>
                              <p:par>
                                <p:cTn id="22" presetID="9" presetClass="entr" presetSubtype="0" fill="hold" nodeType="afterEffect">
                                  <p:stCondLst>
                                    <p:cond delay="0"/>
                                  </p:stCondLst>
                                  <p:childTnLst>
                                    <p:set>
                                      <p:cBhvr>
                                        <p:cTn id="23" dur="1" fill="hold">
                                          <p:stCondLst>
                                            <p:cond delay="0"/>
                                          </p:stCondLst>
                                        </p:cTn>
                                        <p:tgtEl>
                                          <p:spTgt spid="36881"/>
                                        </p:tgtEl>
                                        <p:attrNameLst>
                                          <p:attrName>style.visibility</p:attrName>
                                        </p:attrNameLst>
                                      </p:cBhvr>
                                      <p:to>
                                        <p:strVal val="visible"/>
                                      </p:to>
                                    </p:set>
                                    <p:animEffect transition="in" filter="dissolve">
                                      <p:cBhvr>
                                        <p:cTn id="24" dur="500"/>
                                        <p:tgtEl>
                                          <p:spTgt spid="36881"/>
                                        </p:tgtEl>
                                      </p:cBhvr>
                                    </p:animEffect>
                                  </p:childTnLst>
                                </p:cTn>
                              </p:par>
                            </p:childTnLst>
                          </p:cTn>
                        </p:par>
                        <p:par>
                          <p:cTn id="25" fill="hold" nodeType="afterGroup">
                            <p:stCondLst>
                              <p:cond delay="2500"/>
                            </p:stCondLst>
                            <p:childTnLst>
                              <p:par>
                                <p:cTn id="26" presetID="9" presetClass="entr" presetSubtype="0" fill="hold" nodeType="afterEffect">
                                  <p:stCondLst>
                                    <p:cond delay="0"/>
                                  </p:stCondLst>
                                  <p:childTnLst>
                                    <p:set>
                                      <p:cBhvr>
                                        <p:cTn id="27" dur="1" fill="hold">
                                          <p:stCondLst>
                                            <p:cond delay="0"/>
                                          </p:stCondLst>
                                        </p:cTn>
                                        <p:tgtEl>
                                          <p:spTgt spid="29721"/>
                                        </p:tgtEl>
                                        <p:attrNameLst>
                                          <p:attrName>style.visibility</p:attrName>
                                        </p:attrNameLst>
                                      </p:cBhvr>
                                      <p:to>
                                        <p:strVal val="visible"/>
                                      </p:to>
                                    </p:set>
                                    <p:animEffect transition="in" filter="dissolve">
                                      <p:cBhvr>
                                        <p:cTn id="28" dur="500"/>
                                        <p:tgtEl>
                                          <p:spTgt spid="29721"/>
                                        </p:tgtEl>
                                      </p:cBhvr>
                                    </p:animEffect>
                                  </p:childTnLst>
                                </p:cTn>
                              </p:par>
                            </p:childTnLst>
                          </p:cTn>
                        </p:par>
                        <p:par>
                          <p:cTn id="29" fill="hold" nodeType="afterGroup">
                            <p:stCondLst>
                              <p:cond delay="3000"/>
                            </p:stCondLst>
                            <p:childTnLst>
                              <p:par>
                                <p:cTn id="30" presetID="9" presetClass="entr" presetSubtype="0" fill="hold" nodeType="afterEffect">
                                  <p:stCondLst>
                                    <p:cond delay="0"/>
                                  </p:stCondLst>
                                  <p:childTnLst>
                                    <p:set>
                                      <p:cBhvr>
                                        <p:cTn id="31" dur="1" fill="hold">
                                          <p:stCondLst>
                                            <p:cond delay="0"/>
                                          </p:stCondLst>
                                        </p:cTn>
                                        <p:tgtEl>
                                          <p:spTgt spid="29719"/>
                                        </p:tgtEl>
                                        <p:attrNameLst>
                                          <p:attrName>style.visibility</p:attrName>
                                        </p:attrNameLst>
                                      </p:cBhvr>
                                      <p:to>
                                        <p:strVal val="visible"/>
                                      </p:to>
                                    </p:set>
                                    <p:animEffect transition="in" filter="dissolve">
                                      <p:cBhvr>
                                        <p:cTn id="32" dur="500"/>
                                        <p:tgtEl>
                                          <p:spTgt spid="29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a:extLst>
              <a:ext uri="{FF2B5EF4-FFF2-40B4-BE49-F238E27FC236}">
                <a16:creationId xmlns:a16="http://schemas.microsoft.com/office/drawing/2014/main" id="{C36E2356-8E2E-466F-83F8-3F412B3E74F6}"/>
              </a:ext>
            </a:extLst>
          </p:cNvPr>
          <p:cNvSpPr>
            <a:spLocks noChangeArrowheads="1"/>
          </p:cNvSpPr>
          <p:nvPr/>
        </p:nvSpPr>
        <p:spPr bwMode="auto">
          <a:xfrm>
            <a:off x="228600" y="2630458"/>
            <a:ext cx="40386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008000"/>
                </a:solidFill>
                <a:latin typeface="Verdana" panose="020B0604030504040204" pitchFamily="34" charset="0"/>
              </a:rPr>
              <a:t>Beyond the Scene (BTS), a seven-member K-pop band, accounted for .3% of South Korea’s entire GDP with ticket sales, music downloads and merchandise sales of a reported up $4.65 billion, a testament to the branding genius of the music group</a:t>
            </a:r>
          </a:p>
        </p:txBody>
      </p:sp>
      <p:sp>
        <p:nvSpPr>
          <p:cNvPr id="58370" name="Rectangle 5">
            <a:extLst>
              <a:ext uri="{FF2B5EF4-FFF2-40B4-BE49-F238E27FC236}">
                <a16:creationId xmlns:a16="http://schemas.microsoft.com/office/drawing/2014/main" id="{7561A264-BDBD-4BE6-A0A6-CE9324246928}"/>
              </a:ext>
            </a:extLst>
          </p:cNvPr>
          <p:cNvSpPr>
            <a:spLocks noChangeArrowheads="1"/>
          </p:cNvSpPr>
          <p:nvPr/>
        </p:nvSpPr>
        <p:spPr bwMode="auto">
          <a:xfrm>
            <a:off x="35052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58371" name="Group 6">
            <a:extLst>
              <a:ext uri="{FF2B5EF4-FFF2-40B4-BE49-F238E27FC236}">
                <a16:creationId xmlns:a16="http://schemas.microsoft.com/office/drawing/2014/main" id="{4E6A0E6D-72B6-465C-8616-D5CDA4EF5A4D}"/>
              </a:ext>
            </a:extLst>
          </p:cNvPr>
          <p:cNvGrpSpPr>
            <a:grpSpLocks/>
          </p:cNvGrpSpPr>
          <p:nvPr/>
        </p:nvGrpSpPr>
        <p:grpSpPr bwMode="auto">
          <a:xfrm>
            <a:off x="0" y="0"/>
            <a:ext cx="9144000" cy="976313"/>
            <a:chOff x="0" y="0"/>
            <a:chExt cx="5760" cy="615"/>
          </a:xfrm>
        </p:grpSpPr>
        <p:sp>
          <p:nvSpPr>
            <p:cNvPr id="58379" name="Text Box 7">
              <a:extLst>
                <a:ext uri="{FF2B5EF4-FFF2-40B4-BE49-F238E27FC236}">
                  <a16:creationId xmlns:a16="http://schemas.microsoft.com/office/drawing/2014/main" id="{10BC087B-5BB6-4CC2-8813-A4E2330DA75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8380" name="Text Box 8">
              <a:extLst>
                <a:ext uri="{FF2B5EF4-FFF2-40B4-BE49-F238E27FC236}">
                  <a16:creationId xmlns:a16="http://schemas.microsoft.com/office/drawing/2014/main" id="{06820E67-DED6-4207-A6DB-AD9F86F18D2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8372" name="Text Box 9">
            <a:extLst>
              <a:ext uri="{FF2B5EF4-FFF2-40B4-BE49-F238E27FC236}">
                <a16:creationId xmlns:a16="http://schemas.microsoft.com/office/drawing/2014/main" id="{F1DD07DE-9D5D-4467-B80D-BE718E811A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218" name="Picture 2" descr="K-Pop, Plush Toys, Toy, Gifts">
            <a:extLst>
              <a:ext uri="{FF2B5EF4-FFF2-40B4-BE49-F238E27FC236}">
                <a16:creationId xmlns:a16="http://schemas.microsoft.com/office/drawing/2014/main" id="{6D581B2D-998D-40DF-877C-61CF4385B5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9333" b="26000"/>
          <a:stretch/>
        </p:blipFill>
        <p:spPr bwMode="auto">
          <a:xfrm>
            <a:off x="4588933" y="2019300"/>
            <a:ext cx="4038600" cy="422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7733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5171"/>
                                        </p:tgtEl>
                                        <p:attrNameLst>
                                          <p:attrName>style.visibility</p:attrName>
                                        </p:attrNameLst>
                                      </p:cBhvr>
                                      <p:to>
                                        <p:strVal val="visible"/>
                                      </p:to>
                                    </p:set>
                                    <p:anim calcmode="lin" valueType="num">
                                      <p:cBhvr additive="base">
                                        <p:cTn id="7" dur="500" fill="hold"/>
                                        <p:tgtEl>
                                          <p:spTgt spid="135171"/>
                                        </p:tgtEl>
                                        <p:attrNameLst>
                                          <p:attrName>ppt_x</p:attrName>
                                        </p:attrNameLst>
                                      </p:cBhvr>
                                      <p:tavLst>
                                        <p:tav tm="0">
                                          <p:val>
                                            <p:strVal val="0-#ppt_w/2"/>
                                          </p:val>
                                        </p:tav>
                                        <p:tav tm="100000">
                                          <p:val>
                                            <p:strVal val="#ppt_x"/>
                                          </p:val>
                                        </p:tav>
                                      </p:tavLst>
                                    </p:anim>
                                    <p:anim calcmode="lin" valueType="num">
                                      <p:cBhvr additive="base">
                                        <p:cTn id="8" dur="500" fill="hold"/>
                                        <p:tgtEl>
                                          <p:spTgt spid="135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Line 2">
            <a:extLst>
              <a:ext uri="{FF2B5EF4-FFF2-40B4-BE49-F238E27FC236}">
                <a16:creationId xmlns:a16="http://schemas.microsoft.com/office/drawing/2014/main" id="{A5B8B46F-591D-44D3-83D4-176FA378168D}"/>
              </a:ext>
            </a:extLst>
          </p:cNvPr>
          <p:cNvSpPr>
            <a:spLocks noChangeShapeType="1"/>
          </p:cNvSpPr>
          <p:nvPr/>
        </p:nvSpPr>
        <p:spPr bwMode="auto">
          <a:xfrm>
            <a:off x="228600" y="5334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3" name="Rectangle 3">
            <a:extLst>
              <a:ext uri="{FF2B5EF4-FFF2-40B4-BE49-F238E27FC236}">
                <a16:creationId xmlns:a16="http://schemas.microsoft.com/office/drawing/2014/main" id="{561A91AD-8745-48AF-A44B-C8A5C9FB0E19}"/>
              </a:ext>
            </a:extLst>
          </p:cNvPr>
          <p:cNvSpPr>
            <a:spLocks noChangeArrowheads="1"/>
          </p:cNvSpPr>
          <p:nvPr/>
        </p:nvSpPr>
        <p:spPr bwMode="auto">
          <a:xfrm>
            <a:off x="304800" y="2681288"/>
            <a:ext cx="84582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99"/>
                </a:solidFill>
                <a:latin typeface="Verdana" panose="020B0604030504040204" pitchFamily="34" charset="0"/>
              </a:rPr>
              <a:t>B</a:t>
            </a:r>
            <a:r>
              <a:rPr lang="en-US" altLang="en-US" sz="2800" b="1">
                <a:solidFill>
                  <a:srgbClr val="000099"/>
                </a:solidFill>
                <a:latin typeface="Verdana" panose="020B0604030504040204" pitchFamily="34" charset="0"/>
              </a:rPr>
              <a:t>rand extension</a:t>
            </a:r>
            <a:r>
              <a:rPr lang="en-US" altLang="en-US" sz="3200">
                <a:latin typeface="Verdana" panose="020B0604030504040204" pitchFamily="34" charset="0"/>
              </a:rPr>
              <a:t> refers to the use of a successful brand name to launch a new or modified product or service in a new market </a:t>
            </a:r>
          </a:p>
        </p:txBody>
      </p:sp>
      <p:sp>
        <p:nvSpPr>
          <p:cNvPr id="87044" name="Line 4">
            <a:extLst>
              <a:ext uri="{FF2B5EF4-FFF2-40B4-BE49-F238E27FC236}">
                <a16:creationId xmlns:a16="http://schemas.microsoft.com/office/drawing/2014/main" id="{5FB5B072-9D8B-41D1-8644-A3C44508763B}"/>
              </a:ext>
            </a:extLst>
          </p:cNvPr>
          <p:cNvSpPr>
            <a:spLocks noChangeShapeType="1"/>
          </p:cNvSpPr>
          <p:nvPr/>
        </p:nvSpPr>
        <p:spPr bwMode="auto">
          <a:xfrm>
            <a:off x="304800" y="1905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5" name="Line 5">
            <a:extLst>
              <a:ext uri="{FF2B5EF4-FFF2-40B4-BE49-F238E27FC236}">
                <a16:creationId xmlns:a16="http://schemas.microsoft.com/office/drawing/2014/main" id="{9EF3D3F9-7022-4DC5-98D2-9FFD0BD45702}"/>
              </a:ext>
            </a:extLst>
          </p:cNvPr>
          <p:cNvSpPr>
            <a:spLocks noChangeShapeType="1"/>
          </p:cNvSpPr>
          <p:nvPr/>
        </p:nvSpPr>
        <p:spPr bwMode="auto">
          <a:xfrm>
            <a:off x="228600" y="5410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6" name="Line 6">
            <a:extLst>
              <a:ext uri="{FF2B5EF4-FFF2-40B4-BE49-F238E27FC236}">
                <a16:creationId xmlns:a16="http://schemas.microsoft.com/office/drawing/2014/main" id="{8C9DAE90-5F39-441F-B0AC-F274228DFA12}"/>
              </a:ext>
            </a:extLst>
          </p:cNvPr>
          <p:cNvSpPr>
            <a:spLocks noChangeShapeType="1"/>
          </p:cNvSpPr>
          <p:nvPr/>
        </p:nvSpPr>
        <p:spPr bwMode="auto">
          <a:xfrm>
            <a:off x="304800" y="1981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8" name="Text Box 7">
            <a:extLst>
              <a:ext uri="{FF2B5EF4-FFF2-40B4-BE49-F238E27FC236}">
                <a16:creationId xmlns:a16="http://schemas.microsoft.com/office/drawing/2014/main" id="{0B884C99-342F-45DE-A1BC-149DE6E94F4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59399" name="Group 12">
            <a:extLst>
              <a:ext uri="{FF2B5EF4-FFF2-40B4-BE49-F238E27FC236}">
                <a16:creationId xmlns:a16="http://schemas.microsoft.com/office/drawing/2014/main" id="{33A07E65-09B7-4189-8D91-E607FE06390A}"/>
              </a:ext>
            </a:extLst>
          </p:cNvPr>
          <p:cNvGrpSpPr>
            <a:grpSpLocks/>
          </p:cNvGrpSpPr>
          <p:nvPr/>
        </p:nvGrpSpPr>
        <p:grpSpPr bwMode="auto">
          <a:xfrm>
            <a:off x="0" y="0"/>
            <a:ext cx="9144000" cy="976313"/>
            <a:chOff x="0" y="0"/>
            <a:chExt cx="5760" cy="615"/>
          </a:xfrm>
        </p:grpSpPr>
        <p:sp>
          <p:nvSpPr>
            <p:cNvPr id="59401" name="Text Box 13">
              <a:extLst>
                <a:ext uri="{FF2B5EF4-FFF2-40B4-BE49-F238E27FC236}">
                  <a16:creationId xmlns:a16="http://schemas.microsoft.com/office/drawing/2014/main" id="{E94B5A0F-F6BE-4A24-8E3C-E3CE006AC3A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59402" name="Text Box 14">
              <a:extLst>
                <a:ext uri="{FF2B5EF4-FFF2-40B4-BE49-F238E27FC236}">
                  <a16:creationId xmlns:a16="http://schemas.microsoft.com/office/drawing/2014/main" id="{BC44A9C0-D2A1-4E27-A488-5BFD27A35EE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59400" name="Rectangle 15">
            <a:extLst>
              <a:ext uri="{FF2B5EF4-FFF2-40B4-BE49-F238E27FC236}">
                <a16:creationId xmlns:a16="http://schemas.microsoft.com/office/drawing/2014/main" id="{D9491B3B-03E9-4C2D-8D82-1EA35C24863A}"/>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dissolve">
                                      <p:cBhvr>
                                        <p:cTn id="7" dur="1000"/>
                                        <p:tgtEl>
                                          <p:spTgt spid="87046"/>
                                        </p:tgtEl>
                                      </p:cBhvr>
                                    </p:animEffect>
                                  </p:childTnLst>
                                </p:cTn>
                              </p:par>
                              <p:par>
                                <p:cTn id="8" presetID="9" presetClass="entr" presetSubtype="0" fill="hold" nodeType="withEffect">
                                  <p:stCondLst>
                                    <p:cond delay="0"/>
                                  </p:stCondLst>
                                  <p:childTnLst>
                                    <p:set>
                                      <p:cBhvr>
                                        <p:cTn id="9" dur="1" fill="hold">
                                          <p:stCondLst>
                                            <p:cond delay="0"/>
                                          </p:stCondLst>
                                        </p:cTn>
                                        <p:tgtEl>
                                          <p:spTgt spid="87044"/>
                                        </p:tgtEl>
                                        <p:attrNameLst>
                                          <p:attrName>style.visibility</p:attrName>
                                        </p:attrNameLst>
                                      </p:cBhvr>
                                      <p:to>
                                        <p:strVal val="visible"/>
                                      </p:to>
                                    </p:set>
                                    <p:animEffect transition="in" filter="dissolve">
                                      <p:cBhvr>
                                        <p:cTn id="10" dur="1000"/>
                                        <p:tgtEl>
                                          <p:spTgt spid="8704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7043"/>
                                        </p:tgtEl>
                                        <p:attrNameLst>
                                          <p:attrName>style.visibility</p:attrName>
                                        </p:attrNameLst>
                                      </p:cBhvr>
                                      <p:to>
                                        <p:strVal val="visible"/>
                                      </p:to>
                                    </p:set>
                                    <p:animEffect transition="in" filter="dissolve">
                                      <p:cBhvr>
                                        <p:cTn id="13" dur="1000"/>
                                        <p:tgtEl>
                                          <p:spTgt spid="87043"/>
                                        </p:tgtEl>
                                      </p:cBhvr>
                                    </p:animEffect>
                                  </p:childTnLst>
                                </p:cTn>
                              </p:par>
                              <p:par>
                                <p:cTn id="14" presetID="9" presetClass="entr" presetSubtype="0" fill="hold" nodeType="withEffect">
                                  <p:stCondLst>
                                    <p:cond delay="0"/>
                                  </p:stCondLst>
                                  <p:childTnLst>
                                    <p:set>
                                      <p:cBhvr>
                                        <p:cTn id="15" dur="1" fill="hold">
                                          <p:stCondLst>
                                            <p:cond delay="0"/>
                                          </p:stCondLst>
                                        </p:cTn>
                                        <p:tgtEl>
                                          <p:spTgt spid="87042"/>
                                        </p:tgtEl>
                                        <p:attrNameLst>
                                          <p:attrName>style.visibility</p:attrName>
                                        </p:attrNameLst>
                                      </p:cBhvr>
                                      <p:to>
                                        <p:strVal val="visible"/>
                                      </p:to>
                                    </p:set>
                                    <p:animEffect transition="in" filter="dissolve">
                                      <p:cBhvr>
                                        <p:cTn id="16" dur="1000"/>
                                        <p:tgtEl>
                                          <p:spTgt spid="87042"/>
                                        </p:tgtEl>
                                      </p:cBhvr>
                                    </p:animEffect>
                                  </p:childTnLst>
                                </p:cTn>
                              </p:par>
                              <p:par>
                                <p:cTn id="17" presetID="9" presetClass="entr" presetSubtype="0" fill="hold" nodeType="withEffect">
                                  <p:stCondLst>
                                    <p:cond delay="0"/>
                                  </p:stCondLst>
                                  <p:childTnLst>
                                    <p:set>
                                      <p:cBhvr>
                                        <p:cTn id="18" dur="1" fill="hold">
                                          <p:stCondLst>
                                            <p:cond delay="0"/>
                                          </p:stCondLst>
                                        </p:cTn>
                                        <p:tgtEl>
                                          <p:spTgt spid="87045"/>
                                        </p:tgtEl>
                                        <p:attrNameLst>
                                          <p:attrName>style.visibility</p:attrName>
                                        </p:attrNameLst>
                                      </p:cBhvr>
                                      <p:to>
                                        <p:strVal val="visible"/>
                                      </p:to>
                                    </p:set>
                                    <p:animEffect transition="in" filter="dissolve">
                                      <p:cBhvr>
                                        <p:cTn id="19" dur="10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4">
            <a:extLst>
              <a:ext uri="{FF2B5EF4-FFF2-40B4-BE49-F238E27FC236}">
                <a16:creationId xmlns:a16="http://schemas.microsoft.com/office/drawing/2014/main" id="{8B6A91FB-D267-4D2A-A74C-7D5DD41C9030}"/>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0242" name="Group 5">
            <a:extLst>
              <a:ext uri="{FF2B5EF4-FFF2-40B4-BE49-F238E27FC236}">
                <a16:creationId xmlns:a16="http://schemas.microsoft.com/office/drawing/2014/main" id="{2F9911AB-AEEF-4CAB-BA18-45E462E1CE5F}"/>
              </a:ext>
            </a:extLst>
          </p:cNvPr>
          <p:cNvGrpSpPr>
            <a:grpSpLocks/>
          </p:cNvGrpSpPr>
          <p:nvPr/>
        </p:nvGrpSpPr>
        <p:grpSpPr bwMode="auto">
          <a:xfrm>
            <a:off x="0" y="0"/>
            <a:ext cx="9144000" cy="976313"/>
            <a:chOff x="0" y="0"/>
            <a:chExt cx="5760" cy="615"/>
          </a:xfrm>
        </p:grpSpPr>
        <p:sp>
          <p:nvSpPr>
            <p:cNvPr id="10246" name="Text Box 6">
              <a:extLst>
                <a:ext uri="{FF2B5EF4-FFF2-40B4-BE49-F238E27FC236}">
                  <a16:creationId xmlns:a16="http://schemas.microsoft.com/office/drawing/2014/main" id="{64BEB13B-2F1E-4043-8BF4-ACC92AD2133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0247" name="Text Box 7">
              <a:extLst>
                <a:ext uri="{FF2B5EF4-FFF2-40B4-BE49-F238E27FC236}">
                  <a16:creationId xmlns:a16="http://schemas.microsoft.com/office/drawing/2014/main" id="{FA70C2F3-62E7-485A-AB32-B4BEB3B7CB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0243" name="Text Box 8">
            <a:extLst>
              <a:ext uri="{FF2B5EF4-FFF2-40B4-BE49-F238E27FC236}">
                <a16:creationId xmlns:a16="http://schemas.microsoft.com/office/drawing/2014/main" id="{BC5A3F88-223E-4786-A52B-95B051CE2015}"/>
              </a:ext>
            </a:extLst>
          </p:cNvPr>
          <p:cNvSpPr txBox="1">
            <a:spLocks noChangeArrowheads="1"/>
          </p:cNvSpPr>
          <p:nvPr/>
        </p:nvSpPr>
        <p:spPr bwMode="auto">
          <a:xfrm>
            <a:off x="3046786"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 name="Text Box 10">
            <a:extLst>
              <a:ext uri="{FF2B5EF4-FFF2-40B4-BE49-F238E27FC236}">
                <a16:creationId xmlns:a16="http://schemas.microsoft.com/office/drawing/2014/main" id="{FF0F11CF-3F05-410E-8F7A-A5AC6FDAE815}"/>
              </a:ext>
            </a:extLst>
          </p:cNvPr>
          <p:cNvSpPr txBox="1">
            <a:spLocks noChangeArrowheads="1"/>
          </p:cNvSpPr>
          <p:nvPr/>
        </p:nvSpPr>
        <p:spPr bwMode="auto">
          <a:xfrm>
            <a:off x="762000" y="1652314"/>
            <a:ext cx="762000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800" dirty="0">
                <a:solidFill>
                  <a:srgbClr val="FF0000"/>
                </a:solidFill>
                <a:latin typeface="Verdana" charset="0"/>
                <a:ea typeface="ＭＳ Ｐゴシック" charset="0"/>
                <a:cs typeface="ＭＳ Ｐゴシック" charset="0"/>
              </a:rPr>
              <a:t>Examples of new slogans introduced by NBA teams for the 2019-20 season</a:t>
            </a:r>
          </a:p>
        </p:txBody>
      </p:sp>
      <p:pic>
        <p:nvPicPr>
          <p:cNvPr id="1028" name="Picture 4" descr="2019-20 Wizards Ticket Center | Washington Wizards">
            <a:extLst>
              <a:ext uri="{FF2B5EF4-FFF2-40B4-BE49-F238E27FC236}">
                <a16:creationId xmlns:a16="http://schemas.microsoft.com/office/drawing/2014/main" id="{88E67A4B-8C5B-4757-9B4D-873F37B9B2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802" y="2895600"/>
            <a:ext cx="2990982" cy="170566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EAR THE DEER Milwaukee Bucks Playoffs shirt Greek Freak Giannis ...">
            <a:extLst>
              <a:ext uri="{FF2B5EF4-FFF2-40B4-BE49-F238E27FC236}">
                <a16:creationId xmlns:a16="http://schemas.microsoft.com/office/drawing/2014/main" id="{15F55609-8DD2-4CE2-AB7C-044A0EBA1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802" y="4657688"/>
            <a:ext cx="1534784" cy="179506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ornets Unveil &quot;All Fly&quot; As Theme For 2019-20 Season | Charlotte ...">
            <a:extLst>
              <a:ext uri="{FF2B5EF4-FFF2-40B4-BE49-F238E27FC236}">
                <a16:creationId xmlns:a16="http://schemas.microsoft.com/office/drawing/2014/main" id="{A6B50EB1-7DA6-4D71-B68C-3A4FC114AB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9996" y="4638482"/>
            <a:ext cx="2531863" cy="180847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We Grow Basketball Here&quot; Introduced at River West StreetFest">
            <a:extLst>
              <a:ext uri="{FF2B5EF4-FFF2-40B4-BE49-F238E27FC236}">
                <a16:creationId xmlns:a16="http://schemas.microsoft.com/office/drawing/2014/main" id="{065548BA-B127-4D69-9B3E-632C110A26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251" y="2879206"/>
            <a:ext cx="3209925" cy="172206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Orlando Magic Brand Campaign: Magic Above All - YouTube">
            <a:extLst>
              <a:ext uri="{FF2B5EF4-FFF2-40B4-BE49-F238E27FC236}">
                <a16:creationId xmlns:a16="http://schemas.microsoft.com/office/drawing/2014/main" id="{678F8E06-4462-42FE-A803-7DD8858C132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667" r="16667"/>
          <a:stretch/>
        </p:blipFill>
        <p:spPr bwMode="auto">
          <a:xfrm>
            <a:off x="6645837" y="2877887"/>
            <a:ext cx="2040963" cy="172206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Won't Bow Down Wallpapers! - New Orleans Pelicans | Facebook">
            <a:extLst>
              <a:ext uri="{FF2B5EF4-FFF2-40B4-BE49-F238E27FC236}">
                <a16:creationId xmlns:a16="http://schemas.microsoft.com/office/drawing/2014/main" id="{675ADF5F-5838-4A1E-887A-AB7B24AB823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0849" b="9817"/>
          <a:stretch/>
        </p:blipFill>
        <p:spPr bwMode="auto">
          <a:xfrm>
            <a:off x="5670840" y="4631876"/>
            <a:ext cx="1486429" cy="182434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8" descr="Nike Men's NBA Brooklyn Nets 'Bet on Brooklyn' White S/S T-Shirt ...">
            <a:extLst>
              <a:ext uri="{FF2B5EF4-FFF2-40B4-BE49-F238E27FC236}">
                <a16:creationId xmlns:a16="http://schemas.microsoft.com/office/drawing/2014/main" id="{D164627C-2D42-4EF8-8E5F-F46762EDA44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2223" t="12222" r="23333" b="17778"/>
          <a:stretch/>
        </p:blipFill>
        <p:spPr bwMode="auto">
          <a:xfrm>
            <a:off x="7191136" y="4638481"/>
            <a:ext cx="1486429" cy="191112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oes the new 'We The North' ad display the next Raptors logo ...">
            <a:extLst>
              <a:ext uri="{FF2B5EF4-FFF2-40B4-BE49-F238E27FC236}">
                <a16:creationId xmlns:a16="http://schemas.microsoft.com/office/drawing/2014/main" id="{807378CE-9F8E-4843-9A49-A0AB012345F0}"/>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8170" t="-884" r="8170" b="-5314"/>
          <a:stretch/>
        </p:blipFill>
        <p:spPr bwMode="auto">
          <a:xfrm>
            <a:off x="1961612" y="4648200"/>
            <a:ext cx="1486429" cy="18868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a16="http://schemas.microsoft.com/office/drawing/2014/main" id="{F8CB6891-B682-476F-907A-AAE220B567EF}"/>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59747" name="Rectangle 3">
            <a:extLst>
              <a:ext uri="{FF2B5EF4-FFF2-40B4-BE49-F238E27FC236}">
                <a16:creationId xmlns:a16="http://schemas.microsoft.com/office/drawing/2014/main" id="{17C75796-6354-4446-8880-767067AFE913}"/>
              </a:ext>
            </a:extLst>
          </p:cNvPr>
          <p:cNvSpPr>
            <a:spLocks noChangeArrowheads="1"/>
          </p:cNvSpPr>
          <p:nvPr/>
        </p:nvSpPr>
        <p:spPr bwMode="auto">
          <a:xfrm>
            <a:off x="457200" y="1905000"/>
            <a:ext cx="46482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i="1">
                <a:latin typeface="Verdana" panose="020B0604030504040204" pitchFamily="34" charset="0"/>
              </a:rPr>
              <a:t>Forbes </a:t>
            </a:r>
            <a:r>
              <a:rPr lang="en-US" altLang="en-US">
                <a:latin typeface="Verdana" panose="020B0604030504040204" pitchFamily="34" charset="0"/>
              </a:rPr>
              <a:t>magazine Senior Editor Matthew Miller says </a:t>
            </a:r>
            <a:r>
              <a:rPr lang="ja-JP" altLang="en-US">
                <a:latin typeface="Verdana" panose="020B0604030504040204" pitchFamily="34" charset="0"/>
              </a:rPr>
              <a:t>“</a:t>
            </a:r>
            <a:r>
              <a:rPr lang="en-US" altLang="ja-JP">
                <a:latin typeface="Verdana" panose="020B0604030504040204" pitchFamily="34" charset="0"/>
              </a:rPr>
              <a:t>Celebrities are brands, and they are marketing to us and there's stuff we consume off of them, from movies to albums to concerts to books to speaking tours to everything in between, and we sort of all  buy into it.</a:t>
            </a:r>
            <a:r>
              <a:rPr lang="ja-JP" altLang="en-US">
                <a:latin typeface="Verdana" panose="020B0604030504040204" pitchFamily="34" charset="0"/>
              </a:rPr>
              <a:t>”</a:t>
            </a:r>
            <a:r>
              <a:rPr lang="en-US" altLang="ja-JP">
                <a:latin typeface="Verdana" panose="020B0604030504040204" pitchFamily="34" charset="0"/>
              </a:rPr>
              <a:t> </a:t>
            </a:r>
            <a:endParaRPr lang="en-US" altLang="en-US">
              <a:latin typeface="Verdana" panose="020B0604030504040204" pitchFamily="34" charset="0"/>
            </a:endParaRPr>
          </a:p>
        </p:txBody>
      </p:sp>
      <p:grpSp>
        <p:nvGrpSpPr>
          <p:cNvPr id="60419" name="Group 4">
            <a:extLst>
              <a:ext uri="{FF2B5EF4-FFF2-40B4-BE49-F238E27FC236}">
                <a16:creationId xmlns:a16="http://schemas.microsoft.com/office/drawing/2014/main" id="{F1C2FCEA-F620-449B-B51E-37D656849BD3}"/>
              </a:ext>
            </a:extLst>
          </p:cNvPr>
          <p:cNvGrpSpPr>
            <a:grpSpLocks/>
          </p:cNvGrpSpPr>
          <p:nvPr/>
        </p:nvGrpSpPr>
        <p:grpSpPr bwMode="auto">
          <a:xfrm>
            <a:off x="0" y="0"/>
            <a:ext cx="9144000" cy="976313"/>
            <a:chOff x="0" y="0"/>
            <a:chExt cx="5760" cy="615"/>
          </a:xfrm>
        </p:grpSpPr>
        <p:sp>
          <p:nvSpPr>
            <p:cNvPr id="60423" name="Text Box 5">
              <a:extLst>
                <a:ext uri="{FF2B5EF4-FFF2-40B4-BE49-F238E27FC236}">
                  <a16:creationId xmlns:a16="http://schemas.microsoft.com/office/drawing/2014/main" id="{AAAE014D-A945-43E4-B680-D8A630C7561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0424" name="Text Box 6">
              <a:extLst>
                <a:ext uri="{FF2B5EF4-FFF2-40B4-BE49-F238E27FC236}">
                  <a16:creationId xmlns:a16="http://schemas.microsoft.com/office/drawing/2014/main" id="{C9CC0F7C-2977-45AD-874F-C2D980E5210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0420" name="Text Box 7">
            <a:extLst>
              <a:ext uri="{FF2B5EF4-FFF2-40B4-BE49-F238E27FC236}">
                <a16:creationId xmlns:a16="http://schemas.microsoft.com/office/drawing/2014/main" id="{88BA130A-9F8B-4654-BB40-7EDF96ED864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0421" name="Freeform 12">
            <a:extLst>
              <a:ext uri="{FF2B5EF4-FFF2-40B4-BE49-F238E27FC236}">
                <a16:creationId xmlns:a16="http://schemas.microsoft.com/office/drawing/2014/main" id="{EDE1524A-B723-4EC6-AF8E-2CD824646DC4}"/>
              </a:ext>
            </a:extLst>
          </p:cNvPr>
          <p:cNvSpPr>
            <a:spLocks/>
          </p:cNvSpPr>
          <p:nvPr/>
        </p:nvSpPr>
        <p:spPr bwMode="auto">
          <a:xfrm>
            <a:off x="76200" y="5867400"/>
            <a:ext cx="1679575" cy="404813"/>
          </a:xfrm>
          <a:custGeom>
            <a:avLst/>
            <a:gdLst>
              <a:gd name="T0" fmla="*/ 2147483647 w 1058"/>
              <a:gd name="T1" fmla="*/ 2147483647 h 303"/>
              <a:gd name="T2" fmla="*/ 2147483647 w 1058"/>
              <a:gd name="T3" fmla="*/ 2147483647 h 303"/>
              <a:gd name="T4" fmla="*/ 2147483647 w 1058"/>
              <a:gd name="T5" fmla="*/ 2147483647 h 303"/>
              <a:gd name="T6" fmla="*/ 2147483647 w 1058"/>
              <a:gd name="T7" fmla="*/ 2147483647 h 303"/>
              <a:gd name="T8" fmla="*/ 2147483647 w 1058"/>
              <a:gd name="T9" fmla="*/ 2147483647 h 303"/>
              <a:gd name="T10" fmla="*/ 2147483647 w 1058"/>
              <a:gd name="T11" fmla="*/ 2147483647 h 303"/>
              <a:gd name="T12" fmla="*/ 2147483647 w 1058"/>
              <a:gd name="T13" fmla="*/ 2147483647 h 303"/>
              <a:gd name="T14" fmla="*/ 2147483647 w 1058"/>
              <a:gd name="T15" fmla="*/ 2147483647 h 303"/>
              <a:gd name="T16" fmla="*/ 2147483647 w 1058"/>
              <a:gd name="T17" fmla="*/ 2147483647 h 303"/>
              <a:gd name="T18" fmla="*/ 2147483647 w 1058"/>
              <a:gd name="T19" fmla="*/ 2147483647 h 303"/>
              <a:gd name="T20" fmla="*/ 2147483647 w 1058"/>
              <a:gd name="T21" fmla="*/ 2147483647 h 303"/>
              <a:gd name="T22" fmla="*/ 2147483647 w 1058"/>
              <a:gd name="T23" fmla="*/ 2147483647 h 303"/>
              <a:gd name="T24" fmla="*/ 2147483647 w 1058"/>
              <a:gd name="T25" fmla="*/ 2147483647 h 303"/>
              <a:gd name="T26" fmla="*/ 2147483647 w 1058"/>
              <a:gd name="T27" fmla="*/ 2147483647 h 303"/>
              <a:gd name="T28" fmla="*/ 2147483647 w 1058"/>
              <a:gd name="T29" fmla="*/ 2147483647 h 3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8"/>
              <a:gd name="T46" fmla="*/ 0 h 303"/>
              <a:gd name="T47" fmla="*/ 1058 w 1058"/>
              <a:gd name="T48" fmla="*/ 303 h 30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8" h="303">
                <a:moveTo>
                  <a:pt x="1" y="74"/>
                </a:moveTo>
                <a:cubicBezTo>
                  <a:pt x="108" y="0"/>
                  <a:pt x="627" y="81"/>
                  <a:pt x="845" y="90"/>
                </a:cubicBezTo>
                <a:cubicBezTo>
                  <a:pt x="861" y="93"/>
                  <a:pt x="877" y="93"/>
                  <a:pt x="892" y="98"/>
                </a:cubicBezTo>
                <a:cubicBezTo>
                  <a:pt x="901" y="101"/>
                  <a:pt x="907" y="111"/>
                  <a:pt x="916" y="114"/>
                </a:cubicBezTo>
                <a:cubicBezTo>
                  <a:pt x="952" y="127"/>
                  <a:pt x="1006" y="132"/>
                  <a:pt x="1042" y="137"/>
                </a:cubicBezTo>
                <a:cubicBezTo>
                  <a:pt x="1058" y="185"/>
                  <a:pt x="1057" y="208"/>
                  <a:pt x="1019" y="240"/>
                </a:cubicBezTo>
                <a:cubicBezTo>
                  <a:pt x="1010" y="247"/>
                  <a:pt x="1005" y="259"/>
                  <a:pt x="995" y="264"/>
                </a:cubicBezTo>
                <a:cubicBezTo>
                  <a:pt x="973" y="275"/>
                  <a:pt x="947" y="272"/>
                  <a:pt x="924" y="279"/>
                </a:cubicBezTo>
                <a:cubicBezTo>
                  <a:pt x="845" y="303"/>
                  <a:pt x="910" y="290"/>
                  <a:pt x="829" y="303"/>
                </a:cubicBezTo>
                <a:cubicBezTo>
                  <a:pt x="654" y="295"/>
                  <a:pt x="485" y="271"/>
                  <a:pt x="309" y="264"/>
                </a:cubicBezTo>
                <a:cubicBezTo>
                  <a:pt x="274" y="258"/>
                  <a:pt x="261" y="257"/>
                  <a:pt x="230" y="248"/>
                </a:cubicBezTo>
                <a:cubicBezTo>
                  <a:pt x="214" y="243"/>
                  <a:pt x="182" y="232"/>
                  <a:pt x="182" y="232"/>
                </a:cubicBezTo>
                <a:cubicBezTo>
                  <a:pt x="126" y="194"/>
                  <a:pt x="154" y="204"/>
                  <a:pt x="103" y="193"/>
                </a:cubicBezTo>
                <a:cubicBezTo>
                  <a:pt x="70" y="159"/>
                  <a:pt x="65" y="107"/>
                  <a:pt x="17" y="90"/>
                </a:cubicBezTo>
                <a:cubicBezTo>
                  <a:pt x="0" y="64"/>
                  <a:pt x="1" y="56"/>
                  <a:pt x="1" y="74"/>
                </a:cubicBezTo>
                <a:close/>
              </a:path>
            </a:pathLst>
          </a:custGeom>
          <a:solidFill>
            <a:schemeClr val="bg1"/>
          </a:solidFill>
          <a:ln w="9525">
            <a:solidFill>
              <a:schemeClr val="bg1"/>
            </a:solidFill>
            <a:round/>
            <a:headEnd/>
            <a:tailEnd/>
          </a:ln>
        </p:spPr>
        <p:txBody>
          <a:bodyPr/>
          <a:lstStyle/>
          <a:p>
            <a:endParaRPr lang="en-US"/>
          </a:p>
        </p:txBody>
      </p:sp>
      <p:pic>
        <p:nvPicPr>
          <p:cNvPr id="38926" name="Picture 14" descr="C:\Users\CL\Desktop\beebs.jpg">
            <a:extLst>
              <a:ext uri="{FF2B5EF4-FFF2-40B4-BE49-F238E27FC236}">
                <a16:creationId xmlns:a16="http://schemas.microsoft.com/office/drawing/2014/main" id="{DC89A344-1C4F-447C-B715-FFB47F90FA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905000"/>
            <a:ext cx="3179763"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9747"/>
                                        </p:tgtEl>
                                        <p:attrNameLst>
                                          <p:attrName>style.visibility</p:attrName>
                                        </p:attrNameLst>
                                      </p:cBhvr>
                                      <p:to>
                                        <p:strVal val="visible"/>
                                      </p:to>
                                    </p:set>
                                  </p:childTnLst>
                                </p:cTn>
                              </p:par>
                            </p:childTnLst>
                          </p:cTn>
                        </p:par>
                        <p:par>
                          <p:cTn id="7" fill="hold" nodeType="afterGroup">
                            <p:stCondLst>
                              <p:cond delay="500"/>
                            </p:stCondLst>
                            <p:childTnLst>
                              <p:par>
                                <p:cTn id="8" presetID="9" presetClass="entr" presetSubtype="0" fill="hold" nodeType="afterEffect">
                                  <p:stCondLst>
                                    <p:cond delay="0"/>
                                  </p:stCondLst>
                                  <p:childTnLst>
                                    <p:set>
                                      <p:cBhvr>
                                        <p:cTn id="9" dur="1" fill="hold">
                                          <p:stCondLst>
                                            <p:cond delay="0"/>
                                          </p:stCondLst>
                                        </p:cTn>
                                        <p:tgtEl>
                                          <p:spTgt spid="38926"/>
                                        </p:tgtEl>
                                        <p:attrNameLst>
                                          <p:attrName>style.visibility</p:attrName>
                                        </p:attrNameLst>
                                      </p:cBhvr>
                                      <p:to>
                                        <p:strVal val="visible"/>
                                      </p:to>
                                    </p:set>
                                    <p:animEffect transition="in" filter="dissolve">
                                      <p:cBhvr>
                                        <p:cTn id="10" dur="500"/>
                                        <p:tgtEl>
                                          <p:spTgt spid="38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a:extLst>
              <a:ext uri="{FF2B5EF4-FFF2-40B4-BE49-F238E27FC236}">
                <a16:creationId xmlns:a16="http://schemas.microsoft.com/office/drawing/2014/main" id="{FD0CE74A-CDD4-4718-935A-FDE30F49E06E}"/>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84995" name="Rectangle 3">
            <a:extLst>
              <a:ext uri="{FF2B5EF4-FFF2-40B4-BE49-F238E27FC236}">
                <a16:creationId xmlns:a16="http://schemas.microsoft.com/office/drawing/2014/main" id="{9775814C-E043-48C7-ACAC-A1FDC6B5A7ED}"/>
              </a:ext>
            </a:extLst>
          </p:cNvPr>
          <p:cNvSpPr>
            <a:spLocks noChangeArrowheads="1"/>
          </p:cNvSpPr>
          <p:nvPr/>
        </p:nvSpPr>
        <p:spPr bwMode="auto">
          <a:xfrm>
            <a:off x="533400" y="1752600"/>
            <a:ext cx="81534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a:solidFill>
                  <a:srgbClr val="CC0000"/>
                </a:solidFill>
                <a:latin typeface="Verdana" panose="020B0604030504040204" pitchFamily="34" charset="0"/>
              </a:rPr>
              <a:t>Musician Jimmy Buffett</a:t>
            </a:r>
            <a:r>
              <a:rPr lang="ja-JP" altLang="en-US">
                <a:solidFill>
                  <a:srgbClr val="CC0000"/>
                </a:solidFill>
                <a:latin typeface="Verdana" panose="020B0604030504040204" pitchFamily="34" charset="0"/>
              </a:rPr>
              <a:t>’</a:t>
            </a:r>
            <a:r>
              <a:rPr lang="en-US" altLang="ja-JP">
                <a:solidFill>
                  <a:srgbClr val="CC0000"/>
                </a:solidFill>
                <a:latin typeface="Verdana" panose="020B0604030504040204" pitchFamily="34" charset="0"/>
              </a:rPr>
              <a:t>s list of brand extensions is expansive; from restaurants (Margaritaville cafes) and footwear (Sole of the Tropics flip-flops) to his own radio station on Sirius and a complete line of Margaritaville-branded food and beverages.</a:t>
            </a:r>
            <a:endParaRPr lang="en-US" altLang="en-US">
              <a:solidFill>
                <a:srgbClr val="CC0000"/>
              </a:solidFill>
              <a:latin typeface="Verdana" panose="020B0604030504040204" pitchFamily="34" charset="0"/>
            </a:endParaRPr>
          </a:p>
        </p:txBody>
      </p:sp>
      <p:grpSp>
        <p:nvGrpSpPr>
          <p:cNvPr id="61443" name="Group 5">
            <a:extLst>
              <a:ext uri="{FF2B5EF4-FFF2-40B4-BE49-F238E27FC236}">
                <a16:creationId xmlns:a16="http://schemas.microsoft.com/office/drawing/2014/main" id="{D8F0ACDA-F32A-4B60-9A91-6E3A739DD427}"/>
              </a:ext>
            </a:extLst>
          </p:cNvPr>
          <p:cNvGrpSpPr>
            <a:grpSpLocks/>
          </p:cNvGrpSpPr>
          <p:nvPr/>
        </p:nvGrpSpPr>
        <p:grpSpPr bwMode="auto">
          <a:xfrm>
            <a:off x="0" y="0"/>
            <a:ext cx="9144000" cy="976313"/>
            <a:chOff x="0" y="0"/>
            <a:chExt cx="5760" cy="615"/>
          </a:xfrm>
        </p:grpSpPr>
        <p:sp>
          <p:nvSpPr>
            <p:cNvPr id="61450" name="Text Box 6">
              <a:extLst>
                <a:ext uri="{FF2B5EF4-FFF2-40B4-BE49-F238E27FC236}">
                  <a16:creationId xmlns:a16="http://schemas.microsoft.com/office/drawing/2014/main" id="{4052278A-D7F9-40AC-AF75-700A65CCA89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1451" name="Text Box 7">
              <a:extLst>
                <a:ext uri="{FF2B5EF4-FFF2-40B4-BE49-F238E27FC236}">
                  <a16:creationId xmlns:a16="http://schemas.microsoft.com/office/drawing/2014/main" id="{823B94AD-B497-4A90-8D88-25859EB6F1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1444" name="Text Box 10">
            <a:extLst>
              <a:ext uri="{FF2B5EF4-FFF2-40B4-BE49-F238E27FC236}">
                <a16:creationId xmlns:a16="http://schemas.microsoft.com/office/drawing/2014/main" id="{E2985E62-44CC-4BFC-8DEC-D93BFE419C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1445" name="Picture 15" descr="salsa_homepage">
            <a:hlinkClick r:id="rId2"/>
            <a:extLst>
              <a:ext uri="{FF2B5EF4-FFF2-40B4-BE49-F238E27FC236}">
                <a16:creationId xmlns:a16="http://schemas.microsoft.com/office/drawing/2014/main" id="{543C26CF-F9EB-49B4-9B05-08065EE41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267200"/>
            <a:ext cx="48577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17" descr="subpic_store_03">
            <a:extLst>
              <a:ext uri="{FF2B5EF4-FFF2-40B4-BE49-F238E27FC236}">
                <a16:creationId xmlns:a16="http://schemas.microsoft.com/office/drawing/2014/main" id="{7F2DBA6C-9E05-4362-B7D5-93B8BF064B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886200"/>
            <a:ext cx="25146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19" descr="CAFES_flash_placeholder">
            <a:extLst>
              <a:ext uri="{FF2B5EF4-FFF2-40B4-BE49-F238E27FC236}">
                <a16:creationId xmlns:a16="http://schemas.microsoft.com/office/drawing/2014/main" id="{C59EB674-977C-4C20-8017-D0EB8E3B97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810000"/>
            <a:ext cx="2552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Freeform 20">
            <a:extLst>
              <a:ext uri="{FF2B5EF4-FFF2-40B4-BE49-F238E27FC236}">
                <a16:creationId xmlns:a16="http://schemas.microsoft.com/office/drawing/2014/main" id="{BDB0D1B1-CE76-46C5-82C7-F5E82D649757}"/>
              </a:ext>
            </a:extLst>
          </p:cNvPr>
          <p:cNvSpPr>
            <a:spLocks/>
          </p:cNvSpPr>
          <p:nvPr/>
        </p:nvSpPr>
        <p:spPr bwMode="auto">
          <a:xfrm>
            <a:off x="122238" y="3617913"/>
            <a:ext cx="2636837" cy="601662"/>
          </a:xfrm>
          <a:custGeom>
            <a:avLst/>
            <a:gdLst>
              <a:gd name="T0" fmla="*/ 2147483647 w 1661"/>
              <a:gd name="T1" fmla="*/ 2147483647 h 379"/>
              <a:gd name="T2" fmla="*/ 2147483647 w 1661"/>
              <a:gd name="T3" fmla="*/ 2147483647 h 379"/>
              <a:gd name="T4" fmla="*/ 2147483647 w 1661"/>
              <a:gd name="T5" fmla="*/ 2147483647 h 379"/>
              <a:gd name="T6" fmla="*/ 2147483647 w 1661"/>
              <a:gd name="T7" fmla="*/ 2147483647 h 379"/>
              <a:gd name="T8" fmla="*/ 2147483647 w 1661"/>
              <a:gd name="T9" fmla="*/ 2147483647 h 379"/>
              <a:gd name="T10" fmla="*/ 2147483647 w 1661"/>
              <a:gd name="T11" fmla="*/ 2147483647 h 379"/>
              <a:gd name="T12" fmla="*/ 2147483647 w 1661"/>
              <a:gd name="T13" fmla="*/ 2147483647 h 379"/>
              <a:gd name="T14" fmla="*/ 2147483647 w 1661"/>
              <a:gd name="T15" fmla="*/ 2147483647 h 379"/>
              <a:gd name="T16" fmla="*/ 2147483647 w 1661"/>
              <a:gd name="T17" fmla="*/ 2147483647 h 379"/>
              <a:gd name="T18" fmla="*/ 2147483647 w 1661"/>
              <a:gd name="T19" fmla="*/ 2147483647 h 379"/>
              <a:gd name="T20" fmla="*/ 2147483647 w 1661"/>
              <a:gd name="T21" fmla="*/ 2147483647 h 379"/>
              <a:gd name="T22" fmla="*/ 2147483647 w 1661"/>
              <a:gd name="T23" fmla="*/ 2147483647 h 379"/>
              <a:gd name="T24" fmla="*/ 2147483647 w 1661"/>
              <a:gd name="T25" fmla="*/ 2147483647 h 3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1"/>
              <a:gd name="T40" fmla="*/ 0 h 379"/>
              <a:gd name="T41" fmla="*/ 1661 w 1661"/>
              <a:gd name="T42" fmla="*/ 379 h 3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1" h="379">
                <a:moveTo>
                  <a:pt x="2" y="80"/>
                </a:moveTo>
                <a:cubicBezTo>
                  <a:pt x="5" y="133"/>
                  <a:pt x="0" y="186"/>
                  <a:pt x="10" y="238"/>
                </a:cubicBezTo>
                <a:cubicBezTo>
                  <a:pt x="12" y="249"/>
                  <a:pt x="91" y="270"/>
                  <a:pt x="97" y="270"/>
                </a:cubicBezTo>
                <a:cubicBezTo>
                  <a:pt x="178" y="274"/>
                  <a:pt x="260" y="275"/>
                  <a:pt x="341" y="277"/>
                </a:cubicBezTo>
                <a:cubicBezTo>
                  <a:pt x="452" y="288"/>
                  <a:pt x="539" y="296"/>
                  <a:pt x="657" y="301"/>
                </a:cubicBezTo>
                <a:cubicBezTo>
                  <a:pt x="808" y="354"/>
                  <a:pt x="1058" y="330"/>
                  <a:pt x="1193" y="333"/>
                </a:cubicBezTo>
                <a:cubicBezTo>
                  <a:pt x="1294" y="367"/>
                  <a:pt x="1523" y="354"/>
                  <a:pt x="1596" y="356"/>
                </a:cubicBezTo>
                <a:cubicBezTo>
                  <a:pt x="1661" y="379"/>
                  <a:pt x="1643" y="218"/>
                  <a:pt x="1627" y="151"/>
                </a:cubicBezTo>
                <a:cubicBezTo>
                  <a:pt x="1616" y="102"/>
                  <a:pt x="1527" y="81"/>
                  <a:pt x="1493" y="72"/>
                </a:cubicBezTo>
                <a:cubicBezTo>
                  <a:pt x="1210" y="0"/>
                  <a:pt x="909" y="67"/>
                  <a:pt x="617" y="64"/>
                </a:cubicBezTo>
                <a:cubicBezTo>
                  <a:pt x="553" y="54"/>
                  <a:pt x="491" y="41"/>
                  <a:pt x="428" y="25"/>
                </a:cubicBezTo>
                <a:cubicBezTo>
                  <a:pt x="289" y="30"/>
                  <a:pt x="186" y="38"/>
                  <a:pt x="57" y="57"/>
                </a:cubicBezTo>
                <a:cubicBezTo>
                  <a:pt x="41" y="67"/>
                  <a:pt x="17" y="95"/>
                  <a:pt x="2" y="80"/>
                </a:cubicBezTo>
                <a:close/>
              </a:path>
            </a:pathLst>
          </a:custGeom>
          <a:solidFill>
            <a:schemeClr val="bg1"/>
          </a:solidFill>
          <a:ln w="9525">
            <a:solidFill>
              <a:schemeClr val="bg1"/>
            </a:solidFill>
            <a:round/>
            <a:headEnd/>
            <a:tailEnd/>
          </a:ln>
        </p:spPr>
        <p:txBody>
          <a:bodyPr/>
          <a:lstStyle/>
          <a:p>
            <a:endParaRPr lang="en-US"/>
          </a:p>
        </p:txBody>
      </p:sp>
      <p:sp>
        <p:nvSpPr>
          <p:cNvPr id="61449" name="Freeform 21">
            <a:extLst>
              <a:ext uri="{FF2B5EF4-FFF2-40B4-BE49-F238E27FC236}">
                <a16:creationId xmlns:a16="http://schemas.microsoft.com/office/drawing/2014/main" id="{7ED832EB-2385-4561-823D-38E6091968D6}"/>
              </a:ext>
            </a:extLst>
          </p:cNvPr>
          <p:cNvSpPr>
            <a:spLocks/>
          </p:cNvSpPr>
          <p:nvPr/>
        </p:nvSpPr>
        <p:spPr bwMode="auto">
          <a:xfrm>
            <a:off x="76200" y="5867400"/>
            <a:ext cx="1679575" cy="404813"/>
          </a:xfrm>
          <a:custGeom>
            <a:avLst/>
            <a:gdLst>
              <a:gd name="T0" fmla="*/ 2147483647 w 1058"/>
              <a:gd name="T1" fmla="*/ 2147483647 h 303"/>
              <a:gd name="T2" fmla="*/ 2147483647 w 1058"/>
              <a:gd name="T3" fmla="*/ 2147483647 h 303"/>
              <a:gd name="T4" fmla="*/ 2147483647 w 1058"/>
              <a:gd name="T5" fmla="*/ 2147483647 h 303"/>
              <a:gd name="T6" fmla="*/ 2147483647 w 1058"/>
              <a:gd name="T7" fmla="*/ 2147483647 h 303"/>
              <a:gd name="T8" fmla="*/ 2147483647 w 1058"/>
              <a:gd name="T9" fmla="*/ 2147483647 h 303"/>
              <a:gd name="T10" fmla="*/ 2147483647 w 1058"/>
              <a:gd name="T11" fmla="*/ 2147483647 h 303"/>
              <a:gd name="T12" fmla="*/ 2147483647 w 1058"/>
              <a:gd name="T13" fmla="*/ 2147483647 h 303"/>
              <a:gd name="T14" fmla="*/ 2147483647 w 1058"/>
              <a:gd name="T15" fmla="*/ 2147483647 h 303"/>
              <a:gd name="T16" fmla="*/ 2147483647 w 1058"/>
              <a:gd name="T17" fmla="*/ 2147483647 h 303"/>
              <a:gd name="T18" fmla="*/ 2147483647 w 1058"/>
              <a:gd name="T19" fmla="*/ 2147483647 h 303"/>
              <a:gd name="T20" fmla="*/ 2147483647 w 1058"/>
              <a:gd name="T21" fmla="*/ 2147483647 h 303"/>
              <a:gd name="T22" fmla="*/ 2147483647 w 1058"/>
              <a:gd name="T23" fmla="*/ 2147483647 h 303"/>
              <a:gd name="T24" fmla="*/ 2147483647 w 1058"/>
              <a:gd name="T25" fmla="*/ 2147483647 h 303"/>
              <a:gd name="T26" fmla="*/ 2147483647 w 1058"/>
              <a:gd name="T27" fmla="*/ 2147483647 h 303"/>
              <a:gd name="T28" fmla="*/ 2147483647 w 1058"/>
              <a:gd name="T29" fmla="*/ 2147483647 h 3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8"/>
              <a:gd name="T46" fmla="*/ 0 h 303"/>
              <a:gd name="T47" fmla="*/ 1058 w 1058"/>
              <a:gd name="T48" fmla="*/ 303 h 30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8" h="303">
                <a:moveTo>
                  <a:pt x="1" y="74"/>
                </a:moveTo>
                <a:cubicBezTo>
                  <a:pt x="108" y="0"/>
                  <a:pt x="627" y="81"/>
                  <a:pt x="845" y="90"/>
                </a:cubicBezTo>
                <a:cubicBezTo>
                  <a:pt x="861" y="93"/>
                  <a:pt x="877" y="93"/>
                  <a:pt x="892" y="98"/>
                </a:cubicBezTo>
                <a:cubicBezTo>
                  <a:pt x="901" y="101"/>
                  <a:pt x="907" y="111"/>
                  <a:pt x="916" y="114"/>
                </a:cubicBezTo>
                <a:cubicBezTo>
                  <a:pt x="952" y="127"/>
                  <a:pt x="1006" y="132"/>
                  <a:pt x="1042" y="137"/>
                </a:cubicBezTo>
                <a:cubicBezTo>
                  <a:pt x="1058" y="185"/>
                  <a:pt x="1057" y="208"/>
                  <a:pt x="1019" y="240"/>
                </a:cubicBezTo>
                <a:cubicBezTo>
                  <a:pt x="1010" y="247"/>
                  <a:pt x="1005" y="259"/>
                  <a:pt x="995" y="264"/>
                </a:cubicBezTo>
                <a:cubicBezTo>
                  <a:pt x="973" y="275"/>
                  <a:pt x="947" y="272"/>
                  <a:pt x="924" y="279"/>
                </a:cubicBezTo>
                <a:cubicBezTo>
                  <a:pt x="845" y="303"/>
                  <a:pt x="910" y="290"/>
                  <a:pt x="829" y="303"/>
                </a:cubicBezTo>
                <a:cubicBezTo>
                  <a:pt x="654" y="295"/>
                  <a:pt x="485" y="271"/>
                  <a:pt x="309" y="264"/>
                </a:cubicBezTo>
                <a:cubicBezTo>
                  <a:pt x="274" y="258"/>
                  <a:pt x="261" y="257"/>
                  <a:pt x="230" y="248"/>
                </a:cubicBezTo>
                <a:cubicBezTo>
                  <a:pt x="214" y="243"/>
                  <a:pt x="182" y="232"/>
                  <a:pt x="182" y="232"/>
                </a:cubicBezTo>
                <a:cubicBezTo>
                  <a:pt x="126" y="194"/>
                  <a:pt x="154" y="204"/>
                  <a:pt x="103" y="193"/>
                </a:cubicBezTo>
                <a:cubicBezTo>
                  <a:pt x="70" y="159"/>
                  <a:pt x="65" y="107"/>
                  <a:pt x="17" y="90"/>
                </a:cubicBezTo>
                <a:cubicBezTo>
                  <a:pt x="0" y="64"/>
                  <a:pt x="1" y="56"/>
                  <a:pt x="1" y="74"/>
                </a:cubicBezTo>
                <a:close/>
              </a:path>
            </a:pathLst>
          </a:custGeom>
          <a:solidFill>
            <a:schemeClr val="bg1"/>
          </a:solidFill>
          <a:ln w="9525">
            <a:solidFill>
              <a:schemeClr val="bg1"/>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diamond(in)">
                                      <p:cBhvr>
                                        <p:cTn id="7" dur="10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Group 2">
            <a:extLst>
              <a:ext uri="{FF2B5EF4-FFF2-40B4-BE49-F238E27FC236}">
                <a16:creationId xmlns:a16="http://schemas.microsoft.com/office/drawing/2014/main" id="{1B5CDFBA-7FCA-4C31-B600-709C77F287E4}"/>
              </a:ext>
            </a:extLst>
          </p:cNvPr>
          <p:cNvGrpSpPr>
            <a:grpSpLocks/>
          </p:cNvGrpSpPr>
          <p:nvPr/>
        </p:nvGrpSpPr>
        <p:grpSpPr bwMode="auto">
          <a:xfrm>
            <a:off x="0" y="0"/>
            <a:ext cx="9144000" cy="976313"/>
            <a:chOff x="0" y="0"/>
            <a:chExt cx="5760" cy="615"/>
          </a:xfrm>
        </p:grpSpPr>
        <p:sp>
          <p:nvSpPr>
            <p:cNvPr id="62471" name="Text Box 3">
              <a:extLst>
                <a:ext uri="{FF2B5EF4-FFF2-40B4-BE49-F238E27FC236}">
                  <a16:creationId xmlns:a16="http://schemas.microsoft.com/office/drawing/2014/main" id="{926A6725-203A-4BC8-AA81-452BA77307F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2472" name="Text Box 4">
              <a:extLst>
                <a:ext uri="{FF2B5EF4-FFF2-40B4-BE49-F238E27FC236}">
                  <a16:creationId xmlns:a16="http://schemas.microsoft.com/office/drawing/2014/main" id="{C6E61C3A-E043-4B7C-9E57-59BFA9C7505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2466" name="Text Box 5">
            <a:extLst>
              <a:ext uri="{FF2B5EF4-FFF2-40B4-BE49-F238E27FC236}">
                <a16:creationId xmlns:a16="http://schemas.microsoft.com/office/drawing/2014/main" id="{0709EE1B-C6F9-47CC-B426-2794FD23FBC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2467" name="Picture 6" descr="TN00537_[1]">
            <a:extLst>
              <a:ext uri="{FF2B5EF4-FFF2-40B4-BE49-F238E27FC236}">
                <a16:creationId xmlns:a16="http://schemas.microsoft.com/office/drawing/2014/main" id="{09739298-C267-4574-977D-17FD377D7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Picture 7" descr="TN00537_[1]">
            <a:extLst>
              <a:ext uri="{FF2B5EF4-FFF2-40B4-BE49-F238E27FC236}">
                <a16:creationId xmlns:a16="http://schemas.microsoft.com/office/drawing/2014/main" id="{80320195-AB64-4D05-AD81-717C7E4EE9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Text Box 8">
            <a:extLst>
              <a:ext uri="{FF2B5EF4-FFF2-40B4-BE49-F238E27FC236}">
                <a16:creationId xmlns:a16="http://schemas.microsoft.com/office/drawing/2014/main" id="{54E22B75-F4A4-4E0C-A0BC-9FE948BD2BF7}"/>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Discussion Topic</a:t>
            </a:r>
          </a:p>
        </p:txBody>
      </p:sp>
      <p:sp>
        <p:nvSpPr>
          <p:cNvPr id="156681" name="Rectangle 9">
            <a:extLst>
              <a:ext uri="{FF2B5EF4-FFF2-40B4-BE49-F238E27FC236}">
                <a16:creationId xmlns:a16="http://schemas.microsoft.com/office/drawing/2014/main" id="{CF2300FE-94CB-40B8-8BC4-0437F3C652F9}"/>
              </a:ext>
            </a:extLst>
          </p:cNvPr>
          <p:cNvSpPr>
            <a:spLocks noChangeArrowheads="1"/>
          </p:cNvSpPr>
          <p:nvPr/>
        </p:nvSpPr>
        <p:spPr bwMode="auto">
          <a:xfrm>
            <a:off x="685800" y="2895600"/>
            <a:ext cx="76200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latin typeface="Verdana" panose="020B0604030504040204" pitchFamily="34" charset="0"/>
              </a:rPr>
              <a:t>Can you think of any additional examples of brand extension as it relates to the sports and entertainment industry?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56681"/>
                                        </p:tgtEl>
                                        <p:attrNameLst>
                                          <p:attrName>style.visibility</p:attrName>
                                        </p:attrNameLst>
                                      </p:cBhvr>
                                      <p:to>
                                        <p:strVal val="visible"/>
                                      </p:to>
                                    </p:set>
                                    <p:animEffect transition="in" filter="diamond(in)">
                                      <p:cBhvr>
                                        <p:cTn id="7" dur="1000"/>
                                        <p:tgtEl>
                                          <p:spTgt spid="156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8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F3670FB0-6579-43BB-BF00-4873E5F3C190}"/>
              </a:ext>
            </a:extLst>
          </p:cNvPr>
          <p:cNvGrpSpPr>
            <a:grpSpLocks/>
          </p:cNvGrpSpPr>
          <p:nvPr/>
        </p:nvGrpSpPr>
        <p:grpSpPr bwMode="auto">
          <a:xfrm>
            <a:off x="0" y="0"/>
            <a:ext cx="9144000" cy="976313"/>
            <a:chOff x="0" y="0"/>
            <a:chExt cx="5760" cy="615"/>
          </a:xfrm>
        </p:grpSpPr>
        <p:sp>
          <p:nvSpPr>
            <p:cNvPr id="63497" name="Text Box 3">
              <a:extLst>
                <a:ext uri="{FF2B5EF4-FFF2-40B4-BE49-F238E27FC236}">
                  <a16:creationId xmlns:a16="http://schemas.microsoft.com/office/drawing/2014/main" id="{9F81EFBA-A5EB-4012-A316-6A4456709FC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3498" name="Text Box 4">
              <a:extLst>
                <a:ext uri="{FF2B5EF4-FFF2-40B4-BE49-F238E27FC236}">
                  <a16:creationId xmlns:a16="http://schemas.microsoft.com/office/drawing/2014/main" id="{234E78BD-BEC2-4939-A3B7-B9A7C54F965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3490" name="Text Box 5">
            <a:extLst>
              <a:ext uri="{FF2B5EF4-FFF2-40B4-BE49-F238E27FC236}">
                <a16:creationId xmlns:a16="http://schemas.microsoft.com/office/drawing/2014/main" id="{CC6890A8-674B-4313-ACA2-52EA3404541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3491" name="Picture 6" descr="TN00537_[1]">
            <a:extLst>
              <a:ext uri="{FF2B5EF4-FFF2-40B4-BE49-F238E27FC236}">
                <a16:creationId xmlns:a16="http://schemas.microsoft.com/office/drawing/2014/main" id="{F372B9E6-2118-4856-A559-794AB6BBA7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Picture 7" descr="TN00537_[1]">
            <a:extLst>
              <a:ext uri="{FF2B5EF4-FFF2-40B4-BE49-F238E27FC236}">
                <a16:creationId xmlns:a16="http://schemas.microsoft.com/office/drawing/2014/main" id="{4312AD5E-723F-4DDE-A04D-D0766D1216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 Box 8">
            <a:extLst>
              <a:ext uri="{FF2B5EF4-FFF2-40B4-BE49-F238E27FC236}">
                <a16:creationId xmlns:a16="http://schemas.microsoft.com/office/drawing/2014/main" id="{91FDFC48-8968-4E25-AD24-09FC38E65336}"/>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Discussion Topic</a:t>
            </a:r>
          </a:p>
        </p:txBody>
      </p:sp>
      <p:sp>
        <p:nvSpPr>
          <p:cNvPr id="138249" name="Rectangle 9">
            <a:extLst>
              <a:ext uri="{FF2B5EF4-FFF2-40B4-BE49-F238E27FC236}">
                <a16:creationId xmlns:a16="http://schemas.microsoft.com/office/drawing/2014/main" id="{61F740D8-2370-4A7B-BCC8-ACC9896ED6C5}"/>
              </a:ext>
            </a:extLst>
          </p:cNvPr>
          <p:cNvSpPr>
            <a:spLocks noChangeArrowheads="1"/>
          </p:cNvSpPr>
          <p:nvPr/>
        </p:nvSpPr>
        <p:spPr bwMode="auto">
          <a:xfrm>
            <a:off x="381000" y="2438400"/>
            <a:ext cx="8458200"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a:latin typeface="Verdana" panose="020B0604030504040204" pitchFamily="34" charset="0"/>
              </a:rPr>
              <a:t>Celebrities use their star power to launch product brands, like Boston Red Sox star David Ortiz (Big Papi En Fuego Hot Sauce) and Usain Bolt (Bolt branded SOUL headphone line), popular music stars Kanye West, Rihanna, Jay-Z, Taylor Swift, Justin Bieber, Tim McGraw </a:t>
            </a:r>
          </a:p>
          <a:p>
            <a:pPr eaLnBrk="1" hangingPunct="1"/>
            <a:r>
              <a:rPr lang="en-US" altLang="en-US" sz="2200">
                <a:latin typeface="Verdana" panose="020B0604030504040204" pitchFamily="34" charset="0"/>
              </a:rPr>
              <a:t>(fragrance lines), Actress Emma Watson </a:t>
            </a:r>
          </a:p>
          <a:p>
            <a:pPr eaLnBrk="1" hangingPunct="1"/>
            <a:r>
              <a:rPr lang="en-US" altLang="en-US" sz="2200">
                <a:latin typeface="Verdana" panose="020B0604030504040204" pitchFamily="34" charset="0"/>
              </a:rPr>
              <a:t>(teen clothing line), American Olympic gold </a:t>
            </a:r>
          </a:p>
          <a:p>
            <a:pPr eaLnBrk="1" hangingPunct="1"/>
            <a:r>
              <a:rPr lang="en-US" altLang="en-US" sz="2200">
                <a:latin typeface="Verdana" panose="020B0604030504040204" pitchFamily="34" charset="0"/>
              </a:rPr>
              <a:t>winning gymnast Nastia Liukin 	</a:t>
            </a:r>
          </a:p>
          <a:p>
            <a:pPr eaLnBrk="1" hangingPunct="1"/>
            <a:r>
              <a:rPr lang="en-US" altLang="en-US" sz="2200">
                <a:latin typeface="Verdana" panose="020B0604030504040204" pitchFamily="34" charset="0"/>
              </a:rPr>
              <a:t>(girls clothing line for JC Penney).</a:t>
            </a:r>
          </a:p>
        </p:txBody>
      </p:sp>
      <p:pic>
        <p:nvPicPr>
          <p:cNvPr id="138268" name="Picture 28" descr="bigpapisauce-better_t_w238">
            <a:extLst>
              <a:ext uri="{FF2B5EF4-FFF2-40B4-BE49-F238E27FC236}">
                <a16:creationId xmlns:a16="http://schemas.microsoft.com/office/drawing/2014/main" id="{1B62726D-14B0-4B55-BD93-5B5175F624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3962400"/>
            <a:ext cx="19050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6" name="Picture 12" descr="C:\Users\CL\Desktop\bolt.jpg">
            <a:extLst>
              <a:ext uri="{FF2B5EF4-FFF2-40B4-BE49-F238E27FC236}">
                <a16:creationId xmlns:a16="http://schemas.microsoft.com/office/drawing/2014/main" id="{532F594D-80F7-43C1-93AC-1418B519EE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5334000"/>
            <a:ext cx="1808163"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38249"/>
                                        </p:tgtEl>
                                        <p:attrNameLst>
                                          <p:attrName>style.visibility</p:attrName>
                                        </p:attrNameLst>
                                      </p:cBhvr>
                                      <p:to>
                                        <p:strVal val="visible"/>
                                      </p:to>
                                    </p:set>
                                    <p:animEffect transition="in" filter="diamond(in)">
                                      <p:cBhvr>
                                        <p:cTn id="7" dur="1000"/>
                                        <p:tgtEl>
                                          <p:spTgt spid="138249"/>
                                        </p:tgtEl>
                                      </p:cBhvr>
                                    </p:animEffect>
                                  </p:childTnLst>
                                </p:cTn>
                              </p:par>
                              <p:par>
                                <p:cTn id="8" presetID="9" presetClass="entr" presetSubtype="0" fill="hold" nodeType="withEffect">
                                  <p:stCondLst>
                                    <p:cond delay="0"/>
                                  </p:stCondLst>
                                  <p:childTnLst>
                                    <p:set>
                                      <p:cBhvr>
                                        <p:cTn id="9" dur="1" fill="hold">
                                          <p:stCondLst>
                                            <p:cond delay="0"/>
                                          </p:stCondLst>
                                        </p:cTn>
                                        <p:tgtEl>
                                          <p:spTgt spid="138268"/>
                                        </p:tgtEl>
                                        <p:attrNameLst>
                                          <p:attrName>style.visibility</p:attrName>
                                        </p:attrNameLst>
                                      </p:cBhvr>
                                      <p:to>
                                        <p:strVal val="visible"/>
                                      </p:to>
                                    </p:set>
                                    <p:animEffect transition="in" filter="dissolve">
                                      <p:cBhvr>
                                        <p:cTn id="10" dur="500"/>
                                        <p:tgtEl>
                                          <p:spTgt spid="138268"/>
                                        </p:tgtEl>
                                      </p:cBhvr>
                                    </p:animEffect>
                                  </p:childTnLst>
                                </p:cTn>
                              </p:par>
                              <p:par>
                                <p:cTn id="11" presetID="9" presetClass="entr" presetSubtype="0" fill="hold" nodeType="withEffect">
                                  <p:stCondLst>
                                    <p:cond delay="0"/>
                                  </p:stCondLst>
                                  <p:childTnLst>
                                    <p:set>
                                      <p:cBhvr>
                                        <p:cTn id="12" dur="1" fill="hold">
                                          <p:stCondLst>
                                            <p:cond delay="0"/>
                                          </p:stCondLst>
                                        </p:cTn>
                                        <p:tgtEl>
                                          <p:spTgt spid="41996"/>
                                        </p:tgtEl>
                                        <p:attrNameLst>
                                          <p:attrName>style.visibility</p:attrName>
                                        </p:attrNameLst>
                                      </p:cBhvr>
                                      <p:to>
                                        <p:strVal val="visible"/>
                                      </p:to>
                                    </p:set>
                                    <p:animEffect transition="in" filter="dissolve">
                                      <p:cBhvr>
                                        <p:cTn id="13" dur="500"/>
                                        <p:tgtEl>
                                          <p:spTgt spid="41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a:extLst>
              <a:ext uri="{FF2B5EF4-FFF2-40B4-BE49-F238E27FC236}">
                <a16:creationId xmlns:a16="http://schemas.microsoft.com/office/drawing/2014/main" id="{42CBED16-ED4E-4676-B0FB-0D88F04A53D8}"/>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Branding</a:t>
            </a:r>
            <a:r>
              <a:rPr lang="en-US" altLang="en-US" sz="1800" dirty="0"/>
              <a:t> </a:t>
            </a:r>
          </a:p>
        </p:txBody>
      </p:sp>
      <p:grpSp>
        <p:nvGrpSpPr>
          <p:cNvPr id="64514" name="Group 4">
            <a:extLst>
              <a:ext uri="{FF2B5EF4-FFF2-40B4-BE49-F238E27FC236}">
                <a16:creationId xmlns:a16="http://schemas.microsoft.com/office/drawing/2014/main" id="{F0B9B721-AD84-4E31-81F2-C003DE60862B}"/>
              </a:ext>
            </a:extLst>
          </p:cNvPr>
          <p:cNvGrpSpPr>
            <a:grpSpLocks/>
          </p:cNvGrpSpPr>
          <p:nvPr/>
        </p:nvGrpSpPr>
        <p:grpSpPr bwMode="auto">
          <a:xfrm>
            <a:off x="0" y="0"/>
            <a:ext cx="9144000" cy="976313"/>
            <a:chOff x="0" y="0"/>
            <a:chExt cx="5760" cy="615"/>
          </a:xfrm>
        </p:grpSpPr>
        <p:sp>
          <p:nvSpPr>
            <p:cNvPr id="64518" name="Text Box 5">
              <a:extLst>
                <a:ext uri="{FF2B5EF4-FFF2-40B4-BE49-F238E27FC236}">
                  <a16:creationId xmlns:a16="http://schemas.microsoft.com/office/drawing/2014/main" id="{682E7225-F4F1-4A51-B98A-26DF56E31A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4519" name="Text Box 6">
              <a:extLst>
                <a:ext uri="{FF2B5EF4-FFF2-40B4-BE49-F238E27FC236}">
                  <a16:creationId xmlns:a16="http://schemas.microsoft.com/office/drawing/2014/main" id="{BAEFB264-886B-48DA-8B97-E893CAD5F8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4515" name="Text Box 7">
            <a:extLst>
              <a:ext uri="{FF2B5EF4-FFF2-40B4-BE49-F238E27FC236}">
                <a16:creationId xmlns:a16="http://schemas.microsoft.com/office/drawing/2014/main" id="{BCB2910D-4E36-4D45-91A3-E9F5503109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4394" name="Text Box 10">
            <a:extLst>
              <a:ext uri="{FF2B5EF4-FFF2-40B4-BE49-F238E27FC236}">
                <a16:creationId xmlns:a16="http://schemas.microsoft.com/office/drawing/2014/main" id="{6A891F9E-1786-4E60-B04B-403732655491}"/>
              </a:ext>
            </a:extLst>
          </p:cNvPr>
          <p:cNvSpPr txBox="1">
            <a:spLocks noChangeArrowheads="1"/>
          </p:cNvSpPr>
          <p:nvPr/>
        </p:nvSpPr>
        <p:spPr bwMode="auto">
          <a:xfrm>
            <a:off x="619432" y="2209800"/>
            <a:ext cx="3657601" cy="3416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just">
              <a:spcBef>
                <a:spcPct val="50000"/>
              </a:spcBef>
              <a:defRPr/>
            </a:pPr>
            <a:r>
              <a:rPr lang="en-US" sz="2400" dirty="0">
                <a:latin typeface="Verdana" charset="0"/>
                <a:ea typeface="ＭＳ Ｐゴシック" charset="0"/>
                <a:cs typeface="Times New Roman" charset="0"/>
              </a:rPr>
              <a:t>In 2018, legendary tennis star Serena Williams, also known for her fashion sense, launched her own clothing line featuring motivational messages and “feel good” fashion </a:t>
            </a:r>
          </a:p>
        </p:txBody>
      </p:sp>
      <p:pic>
        <p:nvPicPr>
          <p:cNvPr id="2" name="Picture 1">
            <a:extLst>
              <a:ext uri="{FF2B5EF4-FFF2-40B4-BE49-F238E27FC236}">
                <a16:creationId xmlns:a16="http://schemas.microsoft.com/office/drawing/2014/main" id="{D16AC0CD-4206-4E0C-8066-47DEA25ED36C}"/>
              </a:ext>
            </a:extLst>
          </p:cNvPr>
          <p:cNvPicPr>
            <a:picLocks noChangeAspect="1"/>
          </p:cNvPicPr>
          <p:nvPr/>
        </p:nvPicPr>
        <p:blipFill>
          <a:blip r:embed="rId2"/>
          <a:stretch>
            <a:fillRect/>
          </a:stretch>
        </p:blipFill>
        <p:spPr>
          <a:xfrm>
            <a:off x="4800600" y="2209800"/>
            <a:ext cx="3836262" cy="345757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a:extLst>
              <a:ext uri="{FF2B5EF4-FFF2-40B4-BE49-F238E27FC236}">
                <a16:creationId xmlns:a16="http://schemas.microsoft.com/office/drawing/2014/main" id="{2A8F259E-044C-4BCA-9D49-DB901F3D6DFF}"/>
              </a:ext>
            </a:extLst>
          </p:cNvPr>
          <p:cNvGrpSpPr>
            <a:grpSpLocks/>
          </p:cNvGrpSpPr>
          <p:nvPr/>
        </p:nvGrpSpPr>
        <p:grpSpPr bwMode="auto">
          <a:xfrm>
            <a:off x="0" y="0"/>
            <a:ext cx="9144000" cy="976313"/>
            <a:chOff x="0" y="0"/>
            <a:chExt cx="5760" cy="615"/>
          </a:xfrm>
        </p:grpSpPr>
        <p:sp>
          <p:nvSpPr>
            <p:cNvPr id="66568" name="Text Box 3">
              <a:extLst>
                <a:ext uri="{FF2B5EF4-FFF2-40B4-BE49-F238E27FC236}">
                  <a16:creationId xmlns:a16="http://schemas.microsoft.com/office/drawing/2014/main" id="{5DDEBBE8-3F2E-415C-8177-D10D199468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6569" name="Text Box 4">
              <a:extLst>
                <a:ext uri="{FF2B5EF4-FFF2-40B4-BE49-F238E27FC236}">
                  <a16:creationId xmlns:a16="http://schemas.microsoft.com/office/drawing/2014/main" id="{6AAFC6D3-984C-4267-9910-35370EC540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6562" name="Text Box 5">
            <a:extLst>
              <a:ext uri="{FF2B5EF4-FFF2-40B4-BE49-F238E27FC236}">
                <a16:creationId xmlns:a16="http://schemas.microsoft.com/office/drawing/2014/main" id="{F04FE859-445C-4103-8765-1BAF00E7544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3305" name="Rectangle 9">
            <a:extLst>
              <a:ext uri="{FF2B5EF4-FFF2-40B4-BE49-F238E27FC236}">
                <a16:creationId xmlns:a16="http://schemas.microsoft.com/office/drawing/2014/main" id="{1D2E06D9-4B1C-4A53-B432-BD407DCE1C9A}"/>
              </a:ext>
            </a:extLst>
          </p:cNvPr>
          <p:cNvSpPr>
            <a:spLocks noChangeArrowheads="1"/>
          </p:cNvSpPr>
          <p:nvPr/>
        </p:nvSpPr>
        <p:spPr bwMode="auto">
          <a:xfrm>
            <a:off x="381000" y="2438400"/>
            <a:ext cx="84582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Athletes and celebrities also leverage their popularity to open restaurants (according to a recent article in ESPN the Magazine, over 200 athletes are also restaurant owners), such as John Elway</a:t>
            </a:r>
            <a:r>
              <a:rPr lang="ja-JP" altLang="en-US">
                <a:latin typeface="Verdana" panose="020B0604030504040204" pitchFamily="34" charset="0"/>
              </a:rPr>
              <a:t>’</a:t>
            </a:r>
            <a:r>
              <a:rPr lang="en-US" altLang="ja-JP">
                <a:latin typeface="Verdana" panose="020B0604030504040204" pitchFamily="34" charset="0"/>
              </a:rPr>
              <a:t>s </a:t>
            </a:r>
            <a:r>
              <a:rPr lang="ja-JP" altLang="en-US">
                <a:latin typeface="Verdana" panose="020B0604030504040204" pitchFamily="34" charset="0"/>
              </a:rPr>
              <a:t>“</a:t>
            </a:r>
            <a:r>
              <a:rPr lang="en-US" altLang="ja-JP">
                <a:latin typeface="Verdana" panose="020B0604030504040204" pitchFamily="34" charset="0"/>
              </a:rPr>
              <a:t>Elway's Colorado Steakhouse</a:t>
            </a:r>
            <a:r>
              <a:rPr lang="ja-JP" altLang="en-US">
                <a:latin typeface="Verdana" panose="020B0604030504040204" pitchFamily="34" charset="0"/>
              </a:rPr>
              <a:t>”</a:t>
            </a:r>
            <a:r>
              <a:rPr lang="en-US" altLang="ja-JP">
                <a:latin typeface="Verdana" panose="020B0604030504040204" pitchFamily="34" charset="0"/>
              </a:rPr>
              <a:t> in Colorado or Aerosmith</a:t>
            </a:r>
            <a:r>
              <a:rPr lang="ja-JP" altLang="en-US">
                <a:latin typeface="Verdana" panose="020B0604030504040204" pitchFamily="34" charset="0"/>
              </a:rPr>
              <a:t>’</a:t>
            </a:r>
            <a:r>
              <a:rPr lang="en-US" altLang="ja-JP">
                <a:latin typeface="Verdana" panose="020B0604030504040204" pitchFamily="34" charset="0"/>
              </a:rPr>
              <a:t>s </a:t>
            </a:r>
            <a:r>
              <a:rPr lang="ja-JP" altLang="en-US">
                <a:latin typeface="Verdana" panose="020B0604030504040204" pitchFamily="34" charset="0"/>
              </a:rPr>
              <a:t>“</a:t>
            </a:r>
            <a:r>
              <a:rPr lang="en-US" altLang="ja-JP">
                <a:latin typeface="Verdana" panose="020B0604030504040204" pitchFamily="34" charset="0"/>
              </a:rPr>
              <a:t>Mount Blue</a:t>
            </a:r>
            <a:r>
              <a:rPr lang="ja-JP" altLang="en-US">
                <a:latin typeface="Verdana" panose="020B0604030504040204" pitchFamily="34" charset="0"/>
              </a:rPr>
              <a:t>”</a:t>
            </a:r>
            <a:r>
              <a:rPr lang="en-US" altLang="ja-JP">
                <a:latin typeface="Verdana" panose="020B0604030504040204" pitchFamily="34" charset="0"/>
              </a:rPr>
              <a:t> in Massachussetts </a:t>
            </a:r>
            <a:endParaRPr lang="en-US" altLang="en-US">
              <a:latin typeface="Verdana" panose="020B0604030504040204" pitchFamily="34" charset="0"/>
            </a:endParaRPr>
          </a:p>
        </p:txBody>
      </p:sp>
      <p:pic>
        <p:nvPicPr>
          <p:cNvPr id="183309" name="Picture 13">
            <a:extLst>
              <a:ext uri="{FF2B5EF4-FFF2-40B4-BE49-F238E27FC236}">
                <a16:creationId xmlns:a16="http://schemas.microsoft.com/office/drawing/2014/main" id="{EA0AE28E-E94B-492C-BCDD-DBDD9FD3E1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4724400"/>
            <a:ext cx="198120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A9C56468-7496-8F4F-B364-52C6B4C35A89}"/>
              </a:ext>
            </a:extLst>
          </p:cNvPr>
          <p:cNvSpPr>
            <a:spLocks noChangeArrowheads="1"/>
          </p:cNvSpPr>
          <p:nvPr/>
        </p:nvSpPr>
        <p:spPr bwMode="auto">
          <a:xfrm>
            <a:off x="3532981" y="1028586"/>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Branding</a:t>
            </a:r>
            <a:r>
              <a:rPr lang="en-US" altLang="en-US" sz="1800"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83305"/>
                                        </p:tgtEl>
                                        <p:attrNameLst>
                                          <p:attrName>style.visibility</p:attrName>
                                        </p:attrNameLst>
                                      </p:cBhvr>
                                      <p:to>
                                        <p:strVal val="visible"/>
                                      </p:to>
                                    </p:set>
                                    <p:animEffect transition="in" filter="diamond(in)">
                                      <p:cBhvr>
                                        <p:cTn id="7" dur="1000"/>
                                        <p:tgtEl>
                                          <p:spTgt spid="183305"/>
                                        </p:tgtEl>
                                      </p:cBhvr>
                                    </p:animEffect>
                                  </p:childTnLst>
                                </p:cTn>
                              </p:par>
                              <p:par>
                                <p:cTn id="8" presetID="9" presetClass="entr" presetSubtype="0" fill="hold" nodeType="withEffect">
                                  <p:stCondLst>
                                    <p:cond delay="0"/>
                                  </p:stCondLst>
                                  <p:childTnLst>
                                    <p:set>
                                      <p:cBhvr>
                                        <p:cTn id="9" dur="1" fill="hold">
                                          <p:stCondLst>
                                            <p:cond delay="0"/>
                                          </p:stCondLst>
                                        </p:cTn>
                                        <p:tgtEl>
                                          <p:spTgt spid="183309"/>
                                        </p:tgtEl>
                                        <p:attrNameLst>
                                          <p:attrName>style.visibility</p:attrName>
                                        </p:attrNameLst>
                                      </p:cBhvr>
                                      <p:to>
                                        <p:strVal val="visible"/>
                                      </p:to>
                                    </p:set>
                                    <p:animEffect transition="in" filter="dissolve">
                                      <p:cBhvr>
                                        <p:cTn id="10" dur="1000"/>
                                        <p:tgtEl>
                                          <p:spTgt spid="183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a:extLst>
              <a:ext uri="{FF2B5EF4-FFF2-40B4-BE49-F238E27FC236}">
                <a16:creationId xmlns:a16="http://schemas.microsoft.com/office/drawing/2014/main" id="{2A8F259E-044C-4BCA-9D49-DB901F3D6DFF}"/>
              </a:ext>
            </a:extLst>
          </p:cNvPr>
          <p:cNvGrpSpPr>
            <a:grpSpLocks/>
          </p:cNvGrpSpPr>
          <p:nvPr/>
        </p:nvGrpSpPr>
        <p:grpSpPr bwMode="auto">
          <a:xfrm>
            <a:off x="0" y="0"/>
            <a:ext cx="9144000" cy="976313"/>
            <a:chOff x="0" y="0"/>
            <a:chExt cx="5760" cy="615"/>
          </a:xfrm>
        </p:grpSpPr>
        <p:sp>
          <p:nvSpPr>
            <p:cNvPr id="66568" name="Text Box 3">
              <a:extLst>
                <a:ext uri="{FF2B5EF4-FFF2-40B4-BE49-F238E27FC236}">
                  <a16:creationId xmlns:a16="http://schemas.microsoft.com/office/drawing/2014/main" id="{5DDEBBE8-3F2E-415C-8177-D10D199468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6569" name="Text Box 4">
              <a:extLst>
                <a:ext uri="{FF2B5EF4-FFF2-40B4-BE49-F238E27FC236}">
                  <a16:creationId xmlns:a16="http://schemas.microsoft.com/office/drawing/2014/main" id="{6AAFC6D3-984C-4267-9910-35370EC540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6562" name="Text Box 5">
            <a:extLst>
              <a:ext uri="{FF2B5EF4-FFF2-40B4-BE49-F238E27FC236}">
                <a16:creationId xmlns:a16="http://schemas.microsoft.com/office/drawing/2014/main" id="{F04FE859-445C-4103-8765-1BAF00E7544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3305" name="Rectangle 9">
            <a:extLst>
              <a:ext uri="{FF2B5EF4-FFF2-40B4-BE49-F238E27FC236}">
                <a16:creationId xmlns:a16="http://schemas.microsoft.com/office/drawing/2014/main" id="{1D2E06D9-4B1C-4A53-B432-BD407DCE1C9A}"/>
              </a:ext>
            </a:extLst>
          </p:cNvPr>
          <p:cNvSpPr>
            <a:spLocks noChangeArrowheads="1"/>
          </p:cNvSpPr>
          <p:nvPr/>
        </p:nvSpPr>
        <p:spPr bwMode="auto">
          <a:xfrm>
            <a:off x="609600" y="1828800"/>
            <a:ext cx="77343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AB7942"/>
                </a:solidFill>
                <a:latin typeface="Verdana" panose="020B0604030504040204" pitchFamily="34" charset="0"/>
              </a:rPr>
              <a:t>In 2019, DJ Khaled decided to get into the furniture business when he launched the 'We The Best Home' furniture line</a:t>
            </a:r>
          </a:p>
        </p:txBody>
      </p:sp>
      <p:sp>
        <p:nvSpPr>
          <p:cNvPr id="11" name="Rectangle 2">
            <a:extLst>
              <a:ext uri="{FF2B5EF4-FFF2-40B4-BE49-F238E27FC236}">
                <a16:creationId xmlns:a16="http://schemas.microsoft.com/office/drawing/2014/main" id="{A9C56468-7496-8F4F-B364-52C6B4C35A89}"/>
              </a:ext>
            </a:extLst>
          </p:cNvPr>
          <p:cNvSpPr>
            <a:spLocks noChangeArrowheads="1"/>
          </p:cNvSpPr>
          <p:nvPr/>
        </p:nvSpPr>
        <p:spPr bwMode="auto">
          <a:xfrm>
            <a:off x="3532981" y="1028586"/>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Branding</a:t>
            </a:r>
            <a:r>
              <a:rPr lang="en-US" altLang="en-US" sz="1800" dirty="0"/>
              <a:t> </a:t>
            </a:r>
          </a:p>
        </p:txBody>
      </p:sp>
      <p:pic>
        <p:nvPicPr>
          <p:cNvPr id="9" name="Picture 8" descr="DJ Khaled unveils his new furniture line 'We The Best Home' in Pembroke Pines">
            <a:extLst>
              <a:ext uri="{FF2B5EF4-FFF2-40B4-BE49-F238E27FC236}">
                <a16:creationId xmlns:a16="http://schemas.microsoft.com/office/drawing/2014/main" id="{84C55728-221F-0742-BB6C-3BDFECCE00E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352800"/>
            <a:ext cx="5334000" cy="3000376"/>
          </a:xfrm>
          <a:prstGeom prst="rect">
            <a:avLst/>
          </a:prstGeom>
          <a:noFill/>
          <a:ln>
            <a:noFill/>
          </a:ln>
        </p:spPr>
      </p:pic>
    </p:spTree>
    <p:extLst>
      <p:ext uri="{BB962C8B-B14F-4D97-AF65-F5344CB8AC3E}">
        <p14:creationId xmlns:p14="http://schemas.microsoft.com/office/powerpoint/2010/main" val="40723864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a:extLst>
              <a:ext uri="{FF2B5EF4-FFF2-40B4-BE49-F238E27FC236}">
                <a16:creationId xmlns:a16="http://schemas.microsoft.com/office/drawing/2014/main" id="{2A8F259E-044C-4BCA-9D49-DB901F3D6DFF}"/>
              </a:ext>
            </a:extLst>
          </p:cNvPr>
          <p:cNvGrpSpPr>
            <a:grpSpLocks/>
          </p:cNvGrpSpPr>
          <p:nvPr/>
        </p:nvGrpSpPr>
        <p:grpSpPr bwMode="auto">
          <a:xfrm>
            <a:off x="0" y="0"/>
            <a:ext cx="9144000" cy="976313"/>
            <a:chOff x="0" y="0"/>
            <a:chExt cx="5760" cy="615"/>
          </a:xfrm>
        </p:grpSpPr>
        <p:sp>
          <p:nvSpPr>
            <p:cNvPr id="66568" name="Text Box 3">
              <a:extLst>
                <a:ext uri="{FF2B5EF4-FFF2-40B4-BE49-F238E27FC236}">
                  <a16:creationId xmlns:a16="http://schemas.microsoft.com/office/drawing/2014/main" id="{5DDEBBE8-3F2E-415C-8177-D10D199468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6569" name="Text Box 4">
              <a:extLst>
                <a:ext uri="{FF2B5EF4-FFF2-40B4-BE49-F238E27FC236}">
                  <a16:creationId xmlns:a16="http://schemas.microsoft.com/office/drawing/2014/main" id="{6AAFC6D3-984C-4267-9910-35370EC540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6562" name="Text Box 5">
            <a:extLst>
              <a:ext uri="{FF2B5EF4-FFF2-40B4-BE49-F238E27FC236}">
                <a16:creationId xmlns:a16="http://schemas.microsoft.com/office/drawing/2014/main" id="{F04FE859-445C-4103-8765-1BAF00E7544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3305" name="Rectangle 9">
            <a:extLst>
              <a:ext uri="{FF2B5EF4-FFF2-40B4-BE49-F238E27FC236}">
                <a16:creationId xmlns:a16="http://schemas.microsoft.com/office/drawing/2014/main" id="{1D2E06D9-4B1C-4A53-B432-BD407DCE1C9A}"/>
              </a:ext>
            </a:extLst>
          </p:cNvPr>
          <p:cNvSpPr>
            <a:spLocks noChangeArrowheads="1"/>
          </p:cNvSpPr>
          <p:nvPr/>
        </p:nvSpPr>
        <p:spPr bwMode="auto">
          <a:xfrm>
            <a:off x="457200" y="1772688"/>
            <a:ext cx="38862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C00000"/>
                </a:solidFill>
                <a:latin typeface="Verdana" panose="020B0604030504040204" pitchFamily="34" charset="0"/>
              </a:rPr>
              <a:t>Shaquille O’Neal’s business empire includes brand extensions like Shaq-branded suits, sneakers, a Shaq jewelry line, and even his own children’s books called ‘Little Shaq.’ </a:t>
            </a:r>
          </a:p>
          <a:p>
            <a:pPr algn="ctr" eaLnBrk="1" hangingPunct="1"/>
            <a:endParaRPr lang="en-US" altLang="en-US" sz="2000" dirty="0">
              <a:solidFill>
                <a:srgbClr val="C00000"/>
              </a:solidFill>
              <a:latin typeface="Verdana" panose="020B0604030504040204" pitchFamily="34" charset="0"/>
            </a:endParaRPr>
          </a:p>
          <a:p>
            <a:pPr algn="ctr" eaLnBrk="1" hangingPunct="1"/>
            <a:r>
              <a:rPr lang="en-US" altLang="en-US" sz="2000" dirty="0">
                <a:solidFill>
                  <a:srgbClr val="C00000"/>
                </a:solidFill>
                <a:latin typeface="Verdana" panose="020B0604030504040204" pitchFamily="34" charset="0"/>
              </a:rPr>
              <a:t>In 2020, Papa John’s (a company for which Shaq is an investor and brand ambassador) introduced the larger than life Shaq-a-Roni pizza, a product conceived by the NBA hall-of-famer </a:t>
            </a:r>
          </a:p>
        </p:txBody>
      </p:sp>
      <p:sp>
        <p:nvSpPr>
          <p:cNvPr id="11" name="Rectangle 2">
            <a:extLst>
              <a:ext uri="{FF2B5EF4-FFF2-40B4-BE49-F238E27FC236}">
                <a16:creationId xmlns:a16="http://schemas.microsoft.com/office/drawing/2014/main" id="{A9C56468-7496-8F4F-B364-52C6B4C35A89}"/>
              </a:ext>
            </a:extLst>
          </p:cNvPr>
          <p:cNvSpPr>
            <a:spLocks noChangeArrowheads="1"/>
          </p:cNvSpPr>
          <p:nvPr/>
        </p:nvSpPr>
        <p:spPr bwMode="auto">
          <a:xfrm>
            <a:off x="3532981" y="1028586"/>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Branding</a:t>
            </a:r>
            <a:r>
              <a:rPr lang="en-US" altLang="en-US" sz="1800" dirty="0"/>
              <a:t> </a:t>
            </a:r>
          </a:p>
        </p:txBody>
      </p:sp>
      <p:pic>
        <p:nvPicPr>
          <p:cNvPr id="10242" name="Picture 2" descr="Papa John's announces Shaq-a-Roni Pizza | 2020-06-29 | MEAT+POULTRY">
            <a:extLst>
              <a:ext uri="{FF2B5EF4-FFF2-40B4-BE49-F238E27FC236}">
                <a16:creationId xmlns:a16="http://schemas.microsoft.com/office/drawing/2014/main" id="{F7CC7069-6B0C-4C0F-B889-64B8321C6C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399" y="4294831"/>
            <a:ext cx="3200401" cy="199461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haquille ONeal | Collections | Zales Outlet">
            <a:extLst>
              <a:ext uri="{FF2B5EF4-FFF2-40B4-BE49-F238E27FC236}">
                <a16:creationId xmlns:a16="http://schemas.microsoft.com/office/drawing/2014/main" id="{9D12D477-3AB3-4B2C-BEAF-F7D1643136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999" y="2028068"/>
            <a:ext cx="3542751" cy="168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0502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4">
            <a:extLst>
              <a:ext uri="{FF2B5EF4-FFF2-40B4-BE49-F238E27FC236}">
                <a16:creationId xmlns:a16="http://schemas.microsoft.com/office/drawing/2014/main" id="{7F304550-3829-4DF8-AC31-EFD1E3741BAB}"/>
              </a:ext>
            </a:extLst>
          </p:cNvPr>
          <p:cNvGrpSpPr>
            <a:grpSpLocks/>
          </p:cNvGrpSpPr>
          <p:nvPr/>
        </p:nvGrpSpPr>
        <p:grpSpPr bwMode="auto">
          <a:xfrm>
            <a:off x="0" y="0"/>
            <a:ext cx="9144000" cy="976313"/>
            <a:chOff x="0" y="0"/>
            <a:chExt cx="5760" cy="615"/>
          </a:xfrm>
        </p:grpSpPr>
        <p:sp>
          <p:nvSpPr>
            <p:cNvPr id="67590" name="Text Box 5">
              <a:extLst>
                <a:ext uri="{FF2B5EF4-FFF2-40B4-BE49-F238E27FC236}">
                  <a16:creationId xmlns:a16="http://schemas.microsoft.com/office/drawing/2014/main" id="{E73E3F24-6D42-4860-B906-2A109C5AB53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7591" name="Text Box 6">
              <a:extLst>
                <a:ext uri="{FF2B5EF4-FFF2-40B4-BE49-F238E27FC236}">
                  <a16:creationId xmlns:a16="http://schemas.microsoft.com/office/drawing/2014/main" id="{A92CB10F-85D3-4B05-9491-1D5B042FD4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7586" name="Text Box 7">
            <a:extLst>
              <a:ext uri="{FF2B5EF4-FFF2-40B4-BE49-F238E27FC236}">
                <a16:creationId xmlns:a16="http://schemas.microsoft.com/office/drawing/2014/main" id="{CB224A28-B097-4F2F-BD10-5182D938AC9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7587" name="Rectangle 18">
            <a:extLst>
              <a:ext uri="{FF2B5EF4-FFF2-40B4-BE49-F238E27FC236}">
                <a16:creationId xmlns:a16="http://schemas.microsoft.com/office/drawing/2014/main" id="{FA95A17D-29C1-49AA-BC9D-F308D894659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51218" name="Text Box 18">
            <a:extLst>
              <a:ext uri="{FF2B5EF4-FFF2-40B4-BE49-F238E27FC236}">
                <a16:creationId xmlns:a16="http://schemas.microsoft.com/office/drawing/2014/main" id="{F6636E0E-805A-42C0-8AEB-863650617F19}"/>
              </a:ext>
            </a:extLst>
          </p:cNvPr>
          <p:cNvSpPr txBox="1">
            <a:spLocks noChangeArrowheads="1"/>
          </p:cNvSpPr>
          <p:nvPr/>
        </p:nvSpPr>
        <p:spPr bwMode="auto">
          <a:xfrm>
            <a:off x="685800" y="2209800"/>
            <a:ext cx="3962400" cy="3046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Brand extension is not limited to individual athletes and celebrities.  The University of Notre Dame sold a Notre Dame branded cologne, with 3.4-ounce bottles retailing for $62.</a:t>
            </a:r>
          </a:p>
        </p:txBody>
      </p:sp>
      <p:pic>
        <p:nvPicPr>
          <p:cNvPr id="51219" name="Picture 19">
            <a:extLst>
              <a:ext uri="{FF2B5EF4-FFF2-40B4-BE49-F238E27FC236}">
                <a16:creationId xmlns:a16="http://schemas.microsoft.com/office/drawing/2014/main" id="{491577CF-5497-405B-BC8F-2CF2E8DAB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209800"/>
            <a:ext cx="3009900" cy="3019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a:extLst>
              <a:ext uri="{FF2B5EF4-FFF2-40B4-BE49-F238E27FC236}">
                <a16:creationId xmlns:a16="http://schemas.microsoft.com/office/drawing/2014/main" id="{6D65C22E-D727-47C7-A0F7-B3522119EE27}"/>
              </a:ext>
            </a:extLst>
          </p:cNvPr>
          <p:cNvSpPr>
            <a:spLocks noChangeArrowheads="1"/>
          </p:cNvSpPr>
          <p:nvPr/>
        </p:nvSpPr>
        <p:spPr bwMode="auto">
          <a:xfrm>
            <a:off x="3505200" y="9906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63843" name="Rectangle 3">
            <a:extLst>
              <a:ext uri="{FF2B5EF4-FFF2-40B4-BE49-F238E27FC236}">
                <a16:creationId xmlns:a16="http://schemas.microsoft.com/office/drawing/2014/main" id="{436D8675-911D-4BE0-BCD2-3B7364565365}"/>
              </a:ext>
            </a:extLst>
          </p:cNvPr>
          <p:cNvSpPr>
            <a:spLocks noChangeArrowheads="1"/>
          </p:cNvSpPr>
          <p:nvPr/>
        </p:nvSpPr>
        <p:spPr bwMode="auto">
          <a:xfrm>
            <a:off x="304800" y="1752600"/>
            <a:ext cx="54102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a:solidFill>
                  <a:srgbClr val="C00000"/>
                </a:solidFill>
                <a:latin typeface="Verdana" panose="020B0604030504040204" pitchFamily="34" charset="0"/>
              </a:rPr>
              <a:t>The entire Pirates of the Caribbean film franchise is an extension of a Disney brand (originally a theme park ride) that has been around for years and the films have now made nearly $3 billion at the box office (that is the booty from the films alone, not including licensed merchandise sales, which range from Halloween costumes to nail polish to lamps).</a:t>
            </a:r>
          </a:p>
        </p:txBody>
      </p:sp>
      <p:grpSp>
        <p:nvGrpSpPr>
          <p:cNvPr id="68611" name="Group 4">
            <a:extLst>
              <a:ext uri="{FF2B5EF4-FFF2-40B4-BE49-F238E27FC236}">
                <a16:creationId xmlns:a16="http://schemas.microsoft.com/office/drawing/2014/main" id="{4DDAB3C9-81D8-4E25-A66A-F3231A4BA30B}"/>
              </a:ext>
            </a:extLst>
          </p:cNvPr>
          <p:cNvGrpSpPr>
            <a:grpSpLocks/>
          </p:cNvGrpSpPr>
          <p:nvPr/>
        </p:nvGrpSpPr>
        <p:grpSpPr bwMode="auto">
          <a:xfrm>
            <a:off x="0" y="0"/>
            <a:ext cx="9144000" cy="976313"/>
            <a:chOff x="0" y="0"/>
            <a:chExt cx="5760" cy="615"/>
          </a:xfrm>
        </p:grpSpPr>
        <p:sp>
          <p:nvSpPr>
            <p:cNvPr id="68614" name="Text Box 5">
              <a:extLst>
                <a:ext uri="{FF2B5EF4-FFF2-40B4-BE49-F238E27FC236}">
                  <a16:creationId xmlns:a16="http://schemas.microsoft.com/office/drawing/2014/main" id="{D5D43659-F0C2-4F15-870F-A568CBF4EA5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8615" name="Text Box 6">
              <a:extLst>
                <a:ext uri="{FF2B5EF4-FFF2-40B4-BE49-F238E27FC236}">
                  <a16:creationId xmlns:a16="http://schemas.microsoft.com/office/drawing/2014/main" id="{382F487B-E65C-4106-8DA2-B152E6479C0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8612" name="Text Box 7">
            <a:extLst>
              <a:ext uri="{FF2B5EF4-FFF2-40B4-BE49-F238E27FC236}">
                <a16:creationId xmlns:a16="http://schemas.microsoft.com/office/drawing/2014/main" id="{CE1C81DE-5533-49CB-A73B-4A6500D882F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9949" name="Picture 13" descr="http://t3.gstatic.com/images?q=tbn:ANd9GcR7X9KEajtE_AT2ffLqeUQ-pXYVcXrEc761-b2zeM37_NiduTEkbQ">
            <a:extLst>
              <a:ext uri="{FF2B5EF4-FFF2-40B4-BE49-F238E27FC236}">
                <a16:creationId xmlns:a16="http://schemas.microsoft.com/office/drawing/2014/main" id="{1884694C-D8FB-4B24-8A83-00CB2151B2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743200"/>
            <a:ext cx="2819400" cy="211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3843"/>
                                        </p:tgtEl>
                                        <p:attrNameLst>
                                          <p:attrName>style.visibility</p:attrName>
                                        </p:attrNameLst>
                                      </p:cBhvr>
                                      <p:to>
                                        <p:strVal val="visible"/>
                                      </p:to>
                                    </p:set>
                                    <p:animEffect transition="in" filter="diamond(in)">
                                      <p:cBhvr>
                                        <p:cTn id="7" dur="1000"/>
                                        <p:tgtEl>
                                          <p:spTgt spid="163843"/>
                                        </p:tgtEl>
                                      </p:cBhvr>
                                    </p:animEffect>
                                  </p:childTnLst>
                                </p:cTn>
                              </p:par>
                              <p:par>
                                <p:cTn id="8" presetID="9" presetClass="entr" presetSubtype="0" fill="hold" nodeType="withEffect">
                                  <p:stCondLst>
                                    <p:cond delay="0"/>
                                  </p:stCondLst>
                                  <p:childTnLst>
                                    <p:set>
                                      <p:cBhvr>
                                        <p:cTn id="9" dur="1" fill="hold">
                                          <p:stCondLst>
                                            <p:cond delay="0"/>
                                          </p:stCondLst>
                                        </p:cTn>
                                        <p:tgtEl>
                                          <p:spTgt spid="39949"/>
                                        </p:tgtEl>
                                        <p:attrNameLst>
                                          <p:attrName>style.visibility</p:attrName>
                                        </p:attrNameLst>
                                      </p:cBhvr>
                                      <p:to>
                                        <p:strVal val="visible"/>
                                      </p:to>
                                    </p:set>
                                    <p:animEffect transition="in" filter="dissolve">
                                      <p:cBhvr>
                                        <p:cTn id="10" dur="500"/>
                                        <p:tgtEl>
                                          <p:spTgt spid="39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C545744C-C96A-4789-8D09-3BA1F298F556}"/>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44035" name="Rectangle 3">
            <a:extLst>
              <a:ext uri="{FF2B5EF4-FFF2-40B4-BE49-F238E27FC236}">
                <a16:creationId xmlns:a16="http://schemas.microsoft.com/office/drawing/2014/main" id="{5FCC272F-964C-4120-833B-77300AB9FE7B}"/>
              </a:ext>
            </a:extLst>
          </p:cNvPr>
          <p:cNvSpPr>
            <a:spLocks noChangeArrowheads="1"/>
          </p:cNvSpPr>
          <p:nvPr/>
        </p:nvSpPr>
        <p:spPr bwMode="auto">
          <a:xfrm>
            <a:off x="228600" y="2895600"/>
            <a:ext cx="4267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a:solidFill>
                  <a:srgbClr val="008000"/>
                </a:solidFill>
                <a:latin typeface="Verdana" panose="020B0604030504040204" pitchFamily="34" charset="0"/>
              </a:rPr>
              <a:t>When a brand name or trade name is registered, it also becomes a trademark </a:t>
            </a:r>
          </a:p>
        </p:txBody>
      </p:sp>
      <p:sp>
        <p:nvSpPr>
          <p:cNvPr id="44036" name="Line 4">
            <a:extLst>
              <a:ext uri="{FF2B5EF4-FFF2-40B4-BE49-F238E27FC236}">
                <a16:creationId xmlns:a16="http://schemas.microsoft.com/office/drawing/2014/main" id="{0EA59CD7-2124-4BF6-956A-BDC9F58E5331}"/>
              </a:ext>
            </a:extLst>
          </p:cNvPr>
          <p:cNvSpPr>
            <a:spLocks noChangeShapeType="1"/>
          </p:cNvSpPr>
          <p:nvPr/>
        </p:nvSpPr>
        <p:spPr bwMode="auto">
          <a:xfrm>
            <a:off x="4648200" y="1828800"/>
            <a:ext cx="0" cy="3733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0" name="Rectangle 8">
            <a:extLst>
              <a:ext uri="{FF2B5EF4-FFF2-40B4-BE49-F238E27FC236}">
                <a16:creationId xmlns:a16="http://schemas.microsoft.com/office/drawing/2014/main" id="{407DBD6B-06A8-4039-B2E1-0D7C444E6F36}"/>
              </a:ext>
            </a:extLst>
          </p:cNvPr>
          <p:cNvSpPr>
            <a:spLocks noChangeArrowheads="1"/>
          </p:cNvSpPr>
          <p:nvPr/>
        </p:nvSpPr>
        <p:spPr bwMode="auto">
          <a:xfrm>
            <a:off x="5029200" y="2487613"/>
            <a:ext cx="3810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Trademark:</a:t>
            </a:r>
          </a:p>
          <a:p>
            <a:pPr eaLnBrk="1" hangingPunct="1"/>
            <a:endParaRPr lang="en-US" altLang="en-US" b="1">
              <a:solidFill>
                <a:srgbClr val="000099"/>
              </a:solidFill>
              <a:latin typeface="Verdana" panose="020B0604030504040204" pitchFamily="34" charset="0"/>
            </a:endParaRPr>
          </a:p>
          <a:p>
            <a:pPr eaLnBrk="1" hangingPunct="1"/>
            <a:r>
              <a:rPr lang="en-US" altLang="en-US">
                <a:latin typeface="Verdana" panose="020B0604030504040204" pitchFamily="34" charset="0"/>
              </a:rPr>
              <a:t>A device that legally identifies ownership of a registered brand or trade name </a:t>
            </a:r>
          </a:p>
        </p:txBody>
      </p:sp>
      <p:grpSp>
        <p:nvGrpSpPr>
          <p:cNvPr id="11269" name="Group 9">
            <a:extLst>
              <a:ext uri="{FF2B5EF4-FFF2-40B4-BE49-F238E27FC236}">
                <a16:creationId xmlns:a16="http://schemas.microsoft.com/office/drawing/2014/main" id="{9E5304A2-7E29-4F66-BA1F-79C798F9CD4F}"/>
              </a:ext>
            </a:extLst>
          </p:cNvPr>
          <p:cNvGrpSpPr>
            <a:grpSpLocks/>
          </p:cNvGrpSpPr>
          <p:nvPr/>
        </p:nvGrpSpPr>
        <p:grpSpPr bwMode="auto">
          <a:xfrm>
            <a:off x="0" y="0"/>
            <a:ext cx="9144000" cy="976313"/>
            <a:chOff x="0" y="0"/>
            <a:chExt cx="5760" cy="615"/>
          </a:xfrm>
        </p:grpSpPr>
        <p:sp>
          <p:nvSpPr>
            <p:cNvPr id="11271" name="Text Box 10">
              <a:extLst>
                <a:ext uri="{FF2B5EF4-FFF2-40B4-BE49-F238E27FC236}">
                  <a16:creationId xmlns:a16="http://schemas.microsoft.com/office/drawing/2014/main" id="{C3D9E5D1-E07D-4DE2-B821-39003A4F07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1272" name="Text Box 11">
              <a:extLst>
                <a:ext uri="{FF2B5EF4-FFF2-40B4-BE49-F238E27FC236}">
                  <a16:creationId xmlns:a16="http://schemas.microsoft.com/office/drawing/2014/main" id="{63E4C13A-34F9-4EFA-8900-BB0B332CD5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1270" name="Text Box 12">
            <a:extLst>
              <a:ext uri="{FF2B5EF4-FFF2-40B4-BE49-F238E27FC236}">
                <a16:creationId xmlns:a16="http://schemas.microsoft.com/office/drawing/2014/main" id="{D5F7CD25-7A2C-40EA-A387-21470B0F3D6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040"/>
                                        </p:tgtEl>
                                        <p:attrNameLst>
                                          <p:attrName>style.visibility</p:attrName>
                                        </p:attrNameLst>
                                      </p:cBhvr>
                                      <p:to>
                                        <p:strVal val="visible"/>
                                      </p:to>
                                    </p:set>
                                    <p:anim calcmode="lin" valueType="num">
                                      <p:cBhvr additive="base">
                                        <p:cTn id="7" dur="500" fill="hold"/>
                                        <p:tgtEl>
                                          <p:spTgt spid="44040"/>
                                        </p:tgtEl>
                                        <p:attrNameLst>
                                          <p:attrName>ppt_x</p:attrName>
                                        </p:attrNameLst>
                                      </p:cBhvr>
                                      <p:tavLst>
                                        <p:tav tm="0">
                                          <p:val>
                                            <p:strVal val="1+#ppt_w/2"/>
                                          </p:val>
                                        </p:tav>
                                        <p:tav tm="100000">
                                          <p:val>
                                            <p:strVal val="#ppt_x"/>
                                          </p:val>
                                        </p:tav>
                                      </p:tavLst>
                                    </p:anim>
                                    <p:anim calcmode="lin" valueType="num">
                                      <p:cBhvr additive="base">
                                        <p:cTn id="8" dur="500" fill="hold"/>
                                        <p:tgtEl>
                                          <p:spTgt spid="44040"/>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44036"/>
                                        </p:tgtEl>
                                        <p:attrNameLst>
                                          <p:attrName>style.visibility</p:attrName>
                                        </p:attrNameLst>
                                      </p:cBhvr>
                                      <p:to>
                                        <p:strVal val="visible"/>
                                      </p:to>
                                    </p:set>
                                    <p:animEffect transition="in" filter="dissolve">
                                      <p:cBhvr>
                                        <p:cTn id="11" dur="500"/>
                                        <p:tgtEl>
                                          <p:spTgt spid="44036"/>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4035"/>
                                        </p:tgtEl>
                                        <p:attrNameLst>
                                          <p:attrName>style.visibility</p:attrName>
                                        </p:attrNameLst>
                                      </p:cBhvr>
                                      <p:to>
                                        <p:strVal val="visible"/>
                                      </p:to>
                                    </p:set>
                                    <p:anim calcmode="lin" valueType="num">
                                      <p:cBhvr additive="base">
                                        <p:cTn id="15" dur="500" fill="hold"/>
                                        <p:tgtEl>
                                          <p:spTgt spid="44035"/>
                                        </p:tgtEl>
                                        <p:attrNameLst>
                                          <p:attrName>ppt_x</p:attrName>
                                        </p:attrNameLst>
                                      </p:cBhvr>
                                      <p:tavLst>
                                        <p:tav tm="0">
                                          <p:val>
                                            <p:strVal val="0-#ppt_w/2"/>
                                          </p:val>
                                        </p:tav>
                                        <p:tav tm="100000">
                                          <p:val>
                                            <p:strVal val="#ppt_x"/>
                                          </p:val>
                                        </p:tav>
                                      </p:tavLst>
                                    </p:anim>
                                    <p:anim calcmode="lin" valueType="num">
                                      <p:cBhvr additive="base">
                                        <p:cTn id="16"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4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4">
            <a:extLst>
              <a:ext uri="{FF2B5EF4-FFF2-40B4-BE49-F238E27FC236}">
                <a16:creationId xmlns:a16="http://schemas.microsoft.com/office/drawing/2014/main" id="{35AB079F-3643-4E68-9697-13E5DAD76D67}"/>
              </a:ext>
            </a:extLst>
          </p:cNvPr>
          <p:cNvGrpSpPr>
            <a:grpSpLocks/>
          </p:cNvGrpSpPr>
          <p:nvPr/>
        </p:nvGrpSpPr>
        <p:grpSpPr bwMode="auto">
          <a:xfrm>
            <a:off x="0" y="0"/>
            <a:ext cx="9144000" cy="976313"/>
            <a:chOff x="0" y="0"/>
            <a:chExt cx="5760" cy="615"/>
          </a:xfrm>
        </p:grpSpPr>
        <p:sp>
          <p:nvSpPr>
            <p:cNvPr id="69639" name="Text Box 5">
              <a:extLst>
                <a:ext uri="{FF2B5EF4-FFF2-40B4-BE49-F238E27FC236}">
                  <a16:creationId xmlns:a16="http://schemas.microsoft.com/office/drawing/2014/main" id="{C66ECCC4-808E-4556-81E6-69A4817E931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69640" name="Text Box 6">
              <a:extLst>
                <a:ext uri="{FF2B5EF4-FFF2-40B4-BE49-F238E27FC236}">
                  <a16:creationId xmlns:a16="http://schemas.microsoft.com/office/drawing/2014/main" id="{30B37294-B3D4-4B67-9BF9-95E39A9375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69634" name="Text Box 7">
            <a:extLst>
              <a:ext uri="{FF2B5EF4-FFF2-40B4-BE49-F238E27FC236}">
                <a16:creationId xmlns:a16="http://schemas.microsoft.com/office/drawing/2014/main" id="{9FE3B669-555B-45B2-8679-0A2F4E7C787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60" name="Text Box 12">
            <a:extLst>
              <a:ext uri="{FF2B5EF4-FFF2-40B4-BE49-F238E27FC236}">
                <a16:creationId xmlns:a16="http://schemas.microsoft.com/office/drawing/2014/main" id="{6C19ECB9-8D13-4C47-BC5F-D38C6AD069C4}"/>
              </a:ext>
            </a:extLst>
          </p:cNvPr>
          <p:cNvSpPr txBox="1">
            <a:spLocks noChangeArrowheads="1"/>
          </p:cNvSpPr>
          <p:nvPr/>
        </p:nvSpPr>
        <p:spPr bwMode="auto">
          <a:xfrm>
            <a:off x="685800" y="3505200"/>
            <a:ext cx="4114800"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a:latin typeface="Verdana" charset="0"/>
                <a:ea typeface="ＭＳ Ｐゴシック" charset="0"/>
                <a:cs typeface="Times New Roman" charset="0"/>
              </a:rPr>
              <a:t>Stance introduced its first brand extension last season, expanding their product offering from niche socks to MLB-licensed underwear.</a:t>
            </a:r>
          </a:p>
        </p:txBody>
      </p:sp>
      <p:pic>
        <p:nvPicPr>
          <p:cNvPr id="53261" name="Picture 13">
            <a:extLst>
              <a:ext uri="{FF2B5EF4-FFF2-40B4-BE49-F238E27FC236}">
                <a16:creationId xmlns:a16="http://schemas.microsoft.com/office/drawing/2014/main" id="{A2303DE7-D71E-4783-AF7C-C6913CE916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09800"/>
            <a:ext cx="2919413" cy="3438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9637" name="Picture 14" descr="I:\temp\stan.jpg">
            <a:extLst>
              <a:ext uri="{FF2B5EF4-FFF2-40B4-BE49-F238E27FC236}">
                <a16:creationId xmlns:a16="http://schemas.microsoft.com/office/drawing/2014/main" id="{BA25387F-11F1-4AA7-A11C-A189E7D903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90800"/>
            <a:ext cx="32004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Rectangle 2">
            <a:extLst>
              <a:ext uri="{FF2B5EF4-FFF2-40B4-BE49-F238E27FC236}">
                <a16:creationId xmlns:a16="http://schemas.microsoft.com/office/drawing/2014/main" id="{89C56D66-A70A-4750-93C7-7972FD700D3E}"/>
              </a:ext>
            </a:extLst>
          </p:cNvPr>
          <p:cNvSpPr>
            <a:spLocks noChangeArrowheads="1"/>
          </p:cNvSpPr>
          <p:nvPr/>
        </p:nvSpPr>
        <p:spPr bwMode="auto">
          <a:xfrm>
            <a:off x="3505200" y="10668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4">
            <a:extLst>
              <a:ext uri="{FF2B5EF4-FFF2-40B4-BE49-F238E27FC236}">
                <a16:creationId xmlns:a16="http://schemas.microsoft.com/office/drawing/2014/main" id="{A649BF02-80CE-46C1-930F-BC25E1C56BAB}"/>
              </a:ext>
            </a:extLst>
          </p:cNvPr>
          <p:cNvGrpSpPr>
            <a:grpSpLocks/>
          </p:cNvGrpSpPr>
          <p:nvPr/>
        </p:nvGrpSpPr>
        <p:grpSpPr bwMode="auto">
          <a:xfrm>
            <a:off x="0" y="0"/>
            <a:ext cx="9144000" cy="976313"/>
            <a:chOff x="0" y="0"/>
            <a:chExt cx="5760" cy="615"/>
          </a:xfrm>
        </p:grpSpPr>
        <p:sp>
          <p:nvSpPr>
            <p:cNvPr id="71687" name="Text Box 5">
              <a:extLst>
                <a:ext uri="{FF2B5EF4-FFF2-40B4-BE49-F238E27FC236}">
                  <a16:creationId xmlns:a16="http://schemas.microsoft.com/office/drawing/2014/main" id="{EC7508C6-5907-472C-BE24-8BF6C58B945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1688" name="Text Box 6">
              <a:extLst>
                <a:ext uri="{FF2B5EF4-FFF2-40B4-BE49-F238E27FC236}">
                  <a16:creationId xmlns:a16="http://schemas.microsoft.com/office/drawing/2014/main" id="{B90BEAB5-EEDB-48FC-B79A-820B5F12E3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1682" name="Text Box 7">
            <a:extLst>
              <a:ext uri="{FF2B5EF4-FFF2-40B4-BE49-F238E27FC236}">
                <a16:creationId xmlns:a16="http://schemas.microsoft.com/office/drawing/2014/main" id="{56802737-27BD-412F-B734-CFA9ACA375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0840" name="Text Box 8">
            <a:extLst>
              <a:ext uri="{FF2B5EF4-FFF2-40B4-BE49-F238E27FC236}">
                <a16:creationId xmlns:a16="http://schemas.microsoft.com/office/drawing/2014/main" id="{9BCBAFF7-C464-40BC-8D42-1EC44501F6A7}"/>
              </a:ext>
            </a:extLst>
          </p:cNvPr>
          <p:cNvSpPr txBox="1">
            <a:spLocks noChangeArrowheads="1"/>
          </p:cNvSpPr>
          <p:nvPr/>
        </p:nvSpPr>
        <p:spPr bwMode="auto">
          <a:xfrm>
            <a:off x="533400" y="1524000"/>
            <a:ext cx="81534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a:solidFill>
                  <a:schemeClr val="tx1"/>
                </a:solidFill>
                <a:latin typeface="Arial" charset="0"/>
                <a:ea typeface="ＭＳ Ｐゴシック" charset="0"/>
                <a:cs typeface="ＭＳ Ｐゴシック" charset="0"/>
              </a:defRPr>
            </a:lvl1pPr>
            <a:lvl2pPr marL="800100" indent="-342900" eaLnBrk="0" hangingPunct="0">
              <a:defRPr>
                <a:solidFill>
                  <a:schemeClr val="tx1"/>
                </a:solidFill>
                <a:latin typeface="Arial" charset="0"/>
                <a:ea typeface="ＭＳ Ｐゴシック" charset="0"/>
              </a:defRPr>
            </a:lvl2pPr>
            <a:lvl3pPr marL="1257300" indent="-342900" eaLnBrk="0" hangingPunct="0">
              <a:defRPr>
                <a:solidFill>
                  <a:schemeClr val="tx1"/>
                </a:solidFill>
                <a:latin typeface="Arial" charset="0"/>
                <a:ea typeface="ＭＳ Ｐゴシック" charset="0"/>
              </a:defRPr>
            </a:lvl3pPr>
            <a:lvl4pPr marL="1714500" indent="-342900" eaLnBrk="0" hangingPunct="0">
              <a:defRPr>
                <a:solidFill>
                  <a:schemeClr val="tx1"/>
                </a:solidFill>
                <a:latin typeface="Arial" charset="0"/>
                <a:ea typeface="ＭＳ Ｐゴシック" charset="0"/>
              </a:defRPr>
            </a:lvl4pPr>
            <a:lvl5pPr marL="2171700" indent="-342900" eaLnBrk="0" hangingPunct="0">
              <a:defRPr>
                <a:solidFill>
                  <a:schemeClr val="tx1"/>
                </a:solidFill>
                <a:latin typeface="Arial" charset="0"/>
                <a:ea typeface="ＭＳ Ｐゴシック" charset="0"/>
              </a:defRPr>
            </a:lvl5pPr>
            <a:lvl6pPr marL="2628900" indent="-342900" eaLnBrk="0" fontAlgn="base" hangingPunct="0">
              <a:spcBef>
                <a:spcPct val="0"/>
              </a:spcBef>
              <a:spcAft>
                <a:spcPct val="0"/>
              </a:spcAft>
              <a:defRPr>
                <a:solidFill>
                  <a:schemeClr val="tx1"/>
                </a:solidFill>
                <a:latin typeface="Arial" charset="0"/>
                <a:ea typeface="ＭＳ Ｐゴシック" charset="0"/>
              </a:defRPr>
            </a:lvl6pPr>
            <a:lvl7pPr marL="3086100" indent="-342900" eaLnBrk="0" fontAlgn="base" hangingPunct="0">
              <a:spcBef>
                <a:spcPct val="0"/>
              </a:spcBef>
              <a:spcAft>
                <a:spcPct val="0"/>
              </a:spcAft>
              <a:defRPr>
                <a:solidFill>
                  <a:schemeClr val="tx1"/>
                </a:solidFill>
                <a:latin typeface="Arial" charset="0"/>
                <a:ea typeface="ＭＳ Ｐゴシック" charset="0"/>
              </a:defRPr>
            </a:lvl7pPr>
            <a:lvl8pPr marL="3543300" indent="-342900" eaLnBrk="0" fontAlgn="base" hangingPunct="0">
              <a:spcBef>
                <a:spcPct val="0"/>
              </a:spcBef>
              <a:spcAft>
                <a:spcPct val="0"/>
              </a:spcAft>
              <a:defRPr>
                <a:solidFill>
                  <a:schemeClr val="tx1"/>
                </a:solidFill>
                <a:latin typeface="Arial" charset="0"/>
                <a:ea typeface="ＭＳ Ｐゴシック" charset="0"/>
              </a:defRPr>
            </a:lvl8pPr>
            <a:lvl9pPr marL="4000500" indent="-3429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a:t>     </a:t>
            </a:r>
            <a:r>
              <a:rPr lang="en-US" sz="2400">
                <a:latin typeface="Verdana" charset="0"/>
              </a:rPr>
              <a:t>Rovio, creator of the wildly popular Angry Birds video game app, announced a brand extension into education in which they will be marketing early childhood curriculum worldwide</a:t>
            </a:r>
            <a:r>
              <a:rPr lang="en-US"/>
              <a:t>.</a:t>
            </a:r>
          </a:p>
        </p:txBody>
      </p:sp>
      <p:pic>
        <p:nvPicPr>
          <p:cNvPr id="71684" name="Picture 9" descr="birds">
            <a:extLst>
              <a:ext uri="{FF2B5EF4-FFF2-40B4-BE49-F238E27FC236}">
                <a16:creationId xmlns:a16="http://schemas.microsoft.com/office/drawing/2014/main" id="{63F55BC3-7367-4A8B-B227-CA04234072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81400"/>
            <a:ext cx="29718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10" descr="birds2">
            <a:extLst>
              <a:ext uri="{FF2B5EF4-FFF2-40B4-BE49-F238E27FC236}">
                <a16:creationId xmlns:a16="http://schemas.microsoft.com/office/drawing/2014/main" id="{AF6936E4-21AD-4FA1-B098-664E1D1ED2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505200"/>
            <a:ext cx="17907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6" name="Picture 12" descr="birds5">
            <a:extLst>
              <a:ext uri="{FF2B5EF4-FFF2-40B4-BE49-F238E27FC236}">
                <a16:creationId xmlns:a16="http://schemas.microsoft.com/office/drawing/2014/main" id="{9DBEE0A6-91E8-4892-B5A0-4A939EB286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3657600"/>
            <a:ext cx="3114675"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5" name="Group 4">
            <a:extLst>
              <a:ext uri="{FF2B5EF4-FFF2-40B4-BE49-F238E27FC236}">
                <a16:creationId xmlns:a16="http://schemas.microsoft.com/office/drawing/2014/main" id="{30A6CA67-D6B1-4799-8EE9-F156B073ACDB}"/>
              </a:ext>
            </a:extLst>
          </p:cNvPr>
          <p:cNvGrpSpPr>
            <a:grpSpLocks/>
          </p:cNvGrpSpPr>
          <p:nvPr/>
        </p:nvGrpSpPr>
        <p:grpSpPr bwMode="auto">
          <a:xfrm>
            <a:off x="0" y="0"/>
            <a:ext cx="9144000" cy="976313"/>
            <a:chOff x="0" y="0"/>
            <a:chExt cx="5760" cy="615"/>
          </a:xfrm>
        </p:grpSpPr>
        <p:sp>
          <p:nvSpPr>
            <p:cNvPr id="72709" name="Text Box 5">
              <a:extLst>
                <a:ext uri="{FF2B5EF4-FFF2-40B4-BE49-F238E27FC236}">
                  <a16:creationId xmlns:a16="http://schemas.microsoft.com/office/drawing/2014/main" id="{1B0456C2-A0F6-40D0-B92D-93F78D7E1D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2710" name="Text Box 6">
              <a:extLst>
                <a:ext uri="{FF2B5EF4-FFF2-40B4-BE49-F238E27FC236}">
                  <a16:creationId xmlns:a16="http://schemas.microsoft.com/office/drawing/2014/main" id="{FCAAACC7-F4F5-4795-B22A-2E9311D38AA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2706" name="Text Box 7">
            <a:extLst>
              <a:ext uri="{FF2B5EF4-FFF2-40B4-BE49-F238E27FC236}">
                <a16:creationId xmlns:a16="http://schemas.microsoft.com/office/drawing/2014/main" id="{C35C4404-8B89-44F3-BD6D-09A9FC5949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310" name="Text Box 14">
            <a:extLst>
              <a:ext uri="{FF2B5EF4-FFF2-40B4-BE49-F238E27FC236}">
                <a16:creationId xmlns:a16="http://schemas.microsoft.com/office/drawing/2014/main" id="{73D15EAC-4041-4EC5-974E-54A1B7926564}"/>
              </a:ext>
            </a:extLst>
          </p:cNvPr>
          <p:cNvSpPr txBox="1">
            <a:spLocks noChangeArrowheads="1"/>
          </p:cNvSpPr>
          <p:nvPr/>
        </p:nvSpPr>
        <p:spPr bwMode="auto">
          <a:xfrm>
            <a:off x="1219200" y="1524000"/>
            <a:ext cx="65532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dirty="0">
                <a:latin typeface="Verdana" charset="0"/>
                <a:ea typeface="ＭＳ Ｐゴシック" charset="0"/>
                <a:cs typeface="Times New Roman" charset="0"/>
              </a:rPr>
              <a:t>The popular Warcraft brand, known originally for its video games and novels, expanded into movie theatres and was the #2 film during its opening weekend.</a:t>
            </a:r>
          </a:p>
        </p:txBody>
      </p:sp>
      <p:pic>
        <p:nvPicPr>
          <p:cNvPr id="72708" name="Picture 15" descr="I:\temp\war.jpg">
            <a:extLst>
              <a:ext uri="{FF2B5EF4-FFF2-40B4-BE49-F238E27FC236}">
                <a16:creationId xmlns:a16="http://schemas.microsoft.com/office/drawing/2014/main" id="{427CE43D-E90B-423D-AC73-D462E1B4D1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657600"/>
            <a:ext cx="4457700"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a:extLst>
              <a:ext uri="{FF2B5EF4-FFF2-40B4-BE49-F238E27FC236}">
                <a16:creationId xmlns:a16="http://schemas.microsoft.com/office/drawing/2014/main" id="{6C8FF3BD-8118-405A-ADEE-FF4CAD2A385F}"/>
              </a:ext>
            </a:extLst>
          </p:cNvPr>
          <p:cNvSpPr>
            <a:spLocks noChangeArrowheads="1"/>
          </p:cNvSpPr>
          <p:nvPr/>
        </p:nvSpPr>
        <p:spPr bwMode="auto">
          <a:xfrm>
            <a:off x="304800" y="1295400"/>
            <a:ext cx="8534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dirty="0">
                <a:solidFill>
                  <a:srgbClr val="CC0000"/>
                </a:solidFill>
                <a:latin typeface="Verdana" panose="020B0604030504040204" pitchFamily="34" charset="0"/>
              </a:rPr>
              <a:t>ESPN has grown to include ESPN2, ESPN News, ESPN Classic, ESPNU, ESPN </a:t>
            </a:r>
            <a:r>
              <a:rPr lang="en-US" altLang="en-US" dirty="0" err="1">
                <a:solidFill>
                  <a:srgbClr val="CC0000"/>
                </a:solidFill>
                <a:latin typeface="Verdana" panose="020B0604030504040204" pitchFamily="34" charset="0"/>
              </a:rPr>
              <a:t>Deportes</a:t>
            </a:r>
            <a:r>
              <a:rPr lang="en-US" altLang="en-US" dirty="0">
                <a:solidFill>
                  <a:srgbClr val="CC0000"/>
                </a:solidFill>
                <a:latin typeface="Verdana" panose="020B0604030504040204" pitchFamily="34" charset="0"/>
              </a:rPr>
              <a:t>, ESPN Films, ESPN+, 47 international channels; the largest sports-radio network in America; a magazine (ESPN the Magazine), restaurants (ESPN Zone), and a website that clocks 52 million unique visitors a month; and its own $100 million theme park in Florida.</a:t>
            </a:r>
          </a:p>
        </p:txBody>
      </p:sp>
      <p:grpSp>
        <p:nvGrpSpPr>
          <p:cNvPr id="73730" name="Group 4">
            <a:extLst>
              <a:ext uri="{FF2B5EF4-FFF2-40B4-BE49-F238E27FC236}">
                <a16:creationId xmlns:a16="http://schemas.microsoft.com/office/drawing/2014/main" id="{32E800F9-32D9-445C-83DA-E2B6A6BF8683}"/>
              </a:ext>
            </a:extLst>
          </p:cNvPr>
          <p:cNvGrpSpPr>
            <a:grpSpLocks/>
          </p:cNvGrpSpPr>
          <p:nvPr/>
        </p:nvGrpSpPr>
        <p:grpSpPr bwMode="auto">
          <a:xfrm>
            <a:off x="0" y="0"/>
            <a:ext cx="9144000" cy="976313"/>
            <a:chOff x="0" y="0"/>
            <a:chExt cx="5760" cy="615"/>
          </a:xfrm>
        </p:grpSpPr>
        <p:sp>
          <p:nvSpPr>
            <p:cNvPr id="73741" name="Text Box 5">
              <a:extLst>
                <a:ext uri="{FF2B5EF4-FFF2-40B4-BE49-F238E27FC236}">
                  <a16:creationId xmlns:a16="http://schemas.microsoft.com/office/drawing/2014/main" id="{933E8FC5-D7D0-48EB-90F1-647671B198F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3742" name="Text Box 6">
              <a:extLst>
                <a:ext uri="{FF2B5EF4-FFF2-40B4-BE49-F238E27FC236}">
                  <a16:creationId xmlns:a16="http://schemas.microsoft.com/office/drawing/2014/main" id="{E016F7CC-E3BF-4907-8B93-B9CC3FCE672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3731" name="Text Box 7">
            <a:extLst>
              <a:ext uri="{FF2B5EF4-FFF2-40B4-BE49-F238E27FC236}">
                <a16:creationId xmlns:a16="http://schemas.microsoft.com/office/drawing/2014/main" id="{D9A158A2-C631-439A-89FE-6D201602004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7458" name="Picture 2" descr="https://encrypted-tbn0.google.com/images?q=tbn:ANd9GcR6OaM4moBU0eWX6nqW9I20Q4PvKlOqXnLqCOLTf30MlfylhW1opw">
            <a:extLst>
              <a:ext uri="{FF2B5EF4-FFF2-40B4-BE49-F238E27FC236}">
                <a16:creationId xmlns:a16="http://schemas.microsoft.com/office/drawing/2014/main" id="{3E5F2052-09E0-42B5-A095-A12C1038F4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5562600"/>
            <a:ext cx="23574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0" name="Picture 4" descr="https://encrypted-tbn3.google.com/images?q=tbn:ANd9GcQ56waNo2SWxHWS2kZuA6JIY7pG7U7zgxTK_ZK6Kvm_yo8Q_w0QWg">
            <a:extLst>
              <a:ext uri="{FF2B5EF4-FFF2-40B4-BE49-F238E27FC236}">
                <a16:creationId xmlns:a16="http://schemas.microsoft.com/office/drawing/2014/main" id="{D067E462-ED21-4B74-ADBF-FBC843FFC9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50131">
            <a:off x="3790950" y="4295775"/>
            <a:ext cx="1662113"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2" name="Picture 6" descr="https://encrypted-tbn1.google.com/images?q=tbn:ANd9GcQHH4IOwZJ9OrgLby8IJqEI35HcH7PdH0fERTeqMEPsVJ76d8Lk">
            <a:extLst>
              <a:ext uri="{FF2B5EF4-FFF2-40B4-BE49-F238E27FC236}">
                <a16:creationId xmlns:a16="http://schemas.microsoft.com/office/drawing/2014/main" id="{541AB085-245B-48AC-978E-F9CD170E72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85771">
            <a:off x="2506663" y="5251450"/>
            <a:ext cx="10556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4" name="Picture 8" descr="https://encrypted-tbn2.google.com/images?q=tbn:ANd9GcTjRssqtEGxrB-GBXTRlURQ7p352DN4-eP0m0GQmRYpbGRZOSAeIQ">
            <a:extLst>
              <a:ext uri="{FF2B5EF4-FFF2-40B4-BE49-F238E27FC236}">
                <a16:creationId xmlns:a16="http://schemas.microsoft.com/office/drawing/2014/main" id="{2D19CBE8-479E-4C81-A421-4D60F7DB77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4756">
            <a:off x="203200" y="3860800"/>
            <a:ext cx="14763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6" name="Picture 10" descr="https://encrypted-tbn3.google.com/images?q=tbn:ANd9GcQr8TRwnbOYi_Rx5_-hKTTPlucTVz2MY_sWLm5VyKWO37Jm8X17">
            <a:extLst>
              <a:ext uri="{FF2B5EF4-FFF2-40B4-BE49-F238E27FC236}">
                <a16:creationId xmlns:a16="http://schemas.microsoft.com/office/drawing/2014/main" id="{9B04F56A-8C55-496B-AA0B-8A8C5950CF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649164">
            <a:off x="7232650" y="4052888"/>
            <a:ext cx="1865313"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8" name="Picture 12" descr="https://encrypted-tbn2.google.com/images?q=tbn:ANd9GcSifsyYHQ72z5UF6LN8aiHimclvrMDSsEfgNdqD-Ap8feJG2UR2">
            <a:extLst>
              <a:ext uri="{FF2B5EF4-FFF2-40B4-BE49-F238E27FC236}">
                <a16:creationId xmlns:a16="http://schemas.microsoft.com/office/drawing/2014/main" id="{0ACD4C11-2B2B-4426-B7A1-D8CB3407928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34817">
            <a:off x="471488" y="5154613"/>
            <a:ext cx="17287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70" name="Picture 14" descr="https://encrypted-tbn3.google.com/images?q=tbn:ANd9GcQnvyTIRJX63T7KtCK7XGFEZNMhYhZBgPwvTtQg-QaDYr4zSyd--A">
            <a:extLst>
              <a:ext uri="{FF2B5EF4-FFF2-40B4-BE49-F238E27FC236}">
                <a16:creationId xmlns:a16="http://schemas.microsoft.com/office/drawing/2014/main" id="{ED1CCD03-3C05-4DC6-8809-1D007F2D1FE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7400" y="4267200"/>
            <a:ext cx="1524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74" name="Picture 18" descr="https://encrypted-tbn2.google.com/images?q=tbn:ANd9GcSJnggkeovD8jGwPc3v4HWZjsCFwaSiN_VMQ2crme1KVvCsEVV_qA">
            <a:extLst>
              <a:ext uri="{FF2B5EF4-FFF2-40B4-BE49-F238E27FC236}">
                <a16:creationId xmlns:a16="http://schemas.microsoft.com/office/drawing/2014/main" id="{9F0F3967-CC7B-41FF-BDE0-0D791767DAF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304098">
            <a:off x="5791200" y="4343400"/>
            <a:ext cx="13033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5890E84-6AEA-534A-A1A6-40A11120DBD0}"/>
              </a:ext>
            </a:extLst>
          </p:cNvPr>
          <p:cNvPicPr>
            <a:picLocks noChangeAspect="1"/>
          </p:cNvPicPr>
          <p:nvPr/>
        </p:nvPicPr>
        <p:blipFill>
          <a:blip r:embed="rId10"/>
          <a:stretch>
            <a:fillRect/>
          </a:stretch>
        </p:blipFill>
        <p:spPr>
          <a:xfrm rot="20970507">
            <a:off x="4112703" y="5594052"/>
            <a:ext cx="2137794" cy="6695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4867"/>
                                        </p:tgtEl>
                                        <p:attrNameLst>
                                          <p:attrName>style.visibility</p:attrName>
                                        </p:attrNameLst>
                                      </p:cBhvr>
                                      <p:to>
                                        <p:strVal val="visible"/>
                                      </p:to>
                                    </p:set>
                                    <p:animEffect transition="in" filter="diamond(in)">
                                      <p:cBhvr>
                                        <p:cTn id="7" dur="1000"/>
                                        <p:tgtEl>
                                          <p:spTgt spid="164867"/>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147464"/>
                                        </p:tgtEl>
                                        <p:attrNameLst>
                                          <p:attrName>style.visibility</p:attrName>
                                        </p:attrNameLst>
                                      </p:cBhvr>
                                      <p:to>
                                        <p:strVal val="visible"/>
                                      </p:to>
                                    </p:set>
                                    <p:animEffect transition="in" filter="dissolve">
                                      <p:cBhvr>
                                        <p:cTn id="11" dur="500"/>
                                        <p:tgtEl>
                                          <p:spTgt spid="147464"/>
                                        </p:tgtEl>
                                      </p:cBhvr>
                                    </p:animEffect>
                                  </p:childTnLst>
                                </p:cTn>
                              </p:par>
                              <p:par>
                                <p:cTn id="12" presetID="9" presetClass="entr" presetSubtype="0" fill="hold" nodeType="withEffect">
                                  <p:stCondLst>
                                    <p:cond delay="0"/>
                                  </p:stCondLst>
                                  <p:childTnLst>
                                    <p:set>
                                      <p:cBhvr>
                                        <p:cTn id="13" dur="1" fill="hold">
                                          <p:stCondLst>
                                            <p:cond delay="0"/>
                                          </p:stCondLst>
                                        </p:cTn>
                                        <p:tgtEl>
                                          <p:spTgt spid="147468"/>
                                        </p:tgtEl>
                                        <p:attrNameLst>
                                          <p:attrName>style.visibility</p:attrName>
                                        </p:attrNameLst>
                                      </p:cBhvr>
                                      <p:to>
                                        <p:strVal val="visible"/>
                                      </p:to>
                                    </p:set>
                                    <p:animEffect transition="in" filter="dissolve">
                                      <p:cBhvr>
                                        <p:cTn id="14" dur="500"/>
                                        <p:tgtEl>
                                          <p:spTgt spid="147468"/>
                                        </p:tgtEl>
                                      </p:cBhvr>
                                    </p:animEffect>
                                  </p:childTnLst>
                                </p:cTn>
                              </p:par>
                              <p:par>
                                <p:cTn id="15" presetID="9" presetClass="entr" presetSubtype="0" fill="hold" nodeType="withEffect">
                                  <p:stCondLst>
                                    <p:cond delay="0"/>
                                  </p:stCondLst>
                                  <p:childTnLst>
                                    <p:set>
                                      <p:cBhvr>
                                        <p:cTn id="16" dur="1" fill="hold">
                                          <p:stCondLst>
                                            <p:cond delay="0"/>
                                          </p:stCondLst>
                                        </p:cTn>
                                        <p:tgtEl>
                                          <p:spTgt spid="147470"/>
                                        </p:tgtEl>
                                        <p:attrNameLst>
                                          <p:attrName>style.visibility</p:attrName>
                                        </p:attrNameLst>
                                      </p:cBhvr>
                                      <p:to>
                                        <p:strVal val="visible"/>
                                      </p:to>
                                    </p:set>
                                    <p:animEffect transition="in" filter="dissolve">
                                      <p:cBhvr>
                                        <p:cTn id="17" dur="500"/>
                                        <p:tgtEl>
                                          <p:spTgt spid="147470"/>
                                        </p:tgtEl>
                                      </p:cBhvr>
                                    </p:animEffect>
                                  </p:childTnLst>
                                </p:cTn>
                              </p:par>
                              <p:par>
                                <p:cTn id="18" presetID="9" presetClass="entr" presetSubtype="0" fill="hold" nodeType="withEffect">
                                  <p:stCondLst>
                                    <p:cond delay="0"/>
                                  </p:stCondLst>
                                  <p:childTnLst>
                                    <p:set>
                                      <p:cBhvr>
                                        <p:cTn id="19" dur="1" fill="hold">
                                          <p:stCondLst>
                                            <p:cond delay="0"/>
                                          </p:stCondLst>
                                        </p:cTn>
                                        <p:tgtEl>
                                          <p:spTgt spid="147462"/>
                                        </p:tgtEl>
                                        <p:attrNameLst>
                                          <p:attrName>style.visibility</p:attrName>
                                        </p:attrNameLst>
                                      </p:cBhvr>
                                      <p:to>
                                        <p:strVal val="visible"/>
                                      </p:to>
                                    </p:set>
                                    <p:animEffect transition="in" filter="dissolve">
                                      <p:cBhvr>
                                        <p:cTn id="20" dur="500"/>
                                        <p:tgtEl>
                                          <p:spTgt spid="147462"/>
                                        </p:tgtEl>
                                      </p:cBhvr>
                                    </p:animEffect>
                                  </p:childTnLst>
                                </p:cTn>
                              </p:par>
                              <p:par>
                                <p:cTn id="21" presetID="9" presetClass="entr" presetSubtype="0" fill="hold" nodeType="withEffect">
                                  <p:stCondLst>
                                    <p:cond delay="0"/>
                                  </p:stCondLst>
                                  <p:childTnLst>
                                    <p:set>
                                      <p:cBhvr>
                                        <p:cTn id="22" dur="1" fill="hold">
                                          <p:stCondLst>
                                            <p:cond delay="0"/>
                                          </p:stCondLst>
                                        </p:cTn>
                                        <p:tgtEl>
                                          <p:spTgt spid="147460"/>
                                        </p:tgtEl>
                                        <p:attrNameLst>
                                          <p:attrName>style.visibility</p:attrName>
                                        </p:attrNameLst>
                                      </p:cBhvr>
                                      <p:to>
                                        <p:strVal val="visible"/>
                                      </p:to>
                                    </p:set>
                                    <p:animEffect transition="in" filter="dissolve">
                                      <p:cBhvr>
                                        <p:cTn id="23" dur="500"/>
                                        <p:tgtEl>
                                          <p:spTgt spid="147460"/>
                                        </p:tgtEl>
                                      </p:cBhvr>
                                    </p:animEffect>
                                  </p:childTnLst>
                                </p:cTn>
                              </p:par>
                              <p:par>
                                <p:cTn id="24" presetID="9" presetClass="entr" presetSubtype="0" fill="hold" nodeType="withEffect">
                                  <p:stCondLst>
                                    <p:cond delay="0"/>
                                  </p:stCondLst>
                                  <p:childTnLst>
                                    <p:set>
                                      <p:cBhvr>
                                        <p:cTn id="25" dur="1" fill="hold">
                                          <p:stCondLst>
                                            <p:cond delay="0"/>
                                          </p:stCondLst>
                                        </p:cTn>
                                        <p:tgtEl>
                                          <p:spTgt spid="147474"/>
                                        </p:tgtEl>
                                        <p:attrNameLst>
                                          <p:attrName>style.visibility</p:attrName>
                                        </p:attrNameLst>
                                      </p:cBhvr>
                                      <p:to>
                                        <p:strVal val="visible"/>
                                      </p:to>
                                    </p:set>
                                    <p:animEffect transition="in" filter="dissolve">
                                      <p:cBhvr>
                                        <p:cTn id="26" dur="500"/>
                                        <p:tgtEl>
                                          <p:spTgt spid="147474"/>
                                        </p:tgtEl>
                                      </p:cBhvr>
                                    </p:animEffect>
                                  </p:childTnLst>
                                </p:cTn>
                              </p:par>
                              <p:par>
                                <p:cTn id="27" presetID="9" presetClass="entr" presetSubtype="0" fill="hold" nodeType="withEffect">
                                  <p:stCondLst>
                                    <p:cond delay="0"/>
                                  </p:stCondLst>
                                  <p:childTnLst>
                                    <p:set>
                                      <p:cBhvr>
                                        <p:cTn id="28" dur="1" fill="hold">
                                          <p:stCondLst>
                                            <p:cond delay="0"/>
                                          </p:stCondLst>
                                        </p:cTn>
                                        <p:tgtEl>
                                          <p:spTgt spid="147458"/>
                                        </p:tgtEl>
                                        <p:attrNameLst>
                                          <p:attrName>style.visibility</p:attrName>
                                        </p:attrNameLst>
                                      </p:cBhvr>
                                      <p:to>
                                        <p:strVal val="visible"/>
                                      </p:to>
                                    </p:set>
                                    <p:animEffect transition="in" filter="dissolve">
                                      <p:cBhvr>
                                        <p:cTn id="29" dur="500"/>
                                        <p:tgtEl>
                                          <p:spTgt spid="147458"/>
                                        </p:tgtEl>
                                      </p:cBhvr>
                                    </p:animEffect>
                                  </p:childTnLst>
                                </p:cTn>
                              </p:par>
                              <p:par>
                                <p:cTn id="30" presetID="9" presetClass="entr" presetSubtype="0" fill="hold" nodeType="withEffect">
                                  <p:stCondLst>
                                    <p:cond delay="0"/>
                                  </p:stCondLst>
                                  <p:childTnLst>
                                    <p:set>
                                      <p:cBhvr>
                                        <p:cTn id="31" dur="1" fill="hold">
                                          <p:stCondLst>
                                            <p:cond delay="0"/>
                                          </p:stCondLst>
                                        </p:cTn>
                                        <p:tgtEl>
                                          <p:spTgt spid="147466"/>
                                        </p:tgtEl>
                                        <p:attrNameLst>
                                          <p:attrName>style.visibility</p:attrName>
                                        </p:attrNameLst>
                                      </p:cBhvr>
                                      <p:to>
                                        <p:strVal val="visible"/>
                                      </p:to>
                                    </p:set>
                                    <p:animEffect transition="in" filter="dissolve">
                                      <p:cBhvr>
                                        <p:cTn id="32" dur="500"/>
                                        <p:tgtEl>
                                          <p:spTgt spid="147466"/>
                                        </p:tgtEl>
                                      </p:cBhvr>
                                    </p:animEffect>
                                  </p:childTnLst>
                                </p:cTn>
                              </p:par>
                              <p:par>
                                <p:cTn id="33" presetID="9"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a:extLst>
              <a:ext uri="{FF2B5EF4-FFF2-40B4-BE49-F238E27FC236}">
                <a16:creationId xmlns:a16="http://schemas.microsoft.com/office/drawing/2014/main" id="{9945F476-12C6-433B-B416-66EF17C2F8EC}"/>
              </a:ext>
            </a:extLst>
          </p:cNvPr>
          <p:cNvSpPr>
            <a:spLocks noChangeArrowheads="1"/>
          </p:cNvSpPr>
          <p:nvPr/>
        </p:nvSpPr>
        <p:spPr bwMode="auto">
          <a:xfrm>
            <a:off x="304800" y="1295400"/>
            <a:ext cx="8534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dirty="0">
                <a:latin typeface="Verdana" panose="020B0604030504040204" pitchFamily="34" charset="0"/>
              </a:rPr>
              <a:t>   Disney announced a </a:t>
            </a:r>
            <a:r>
              <a:rPr lang="ja-JP" altLang="en-US" dirty="0">
                <a:latin typeface="Verdana" panose="020B0604030504040204" pitchFamily="34" charset="0"/>
              </a:rPr>
              <a:t>‘</a:t>
            </a:r>
            <a:r>
              <a:rPr lang="en-US" altLang="ja-JP" dirty="0">
                <a:latin typeface="Verdana" panose="020B0604030504040204" pitchFamily="34" charset="0"/>
              </a:rPr>
              <a:t>Frozen</a:t>
            </a:r>
            <a:r>
              <a:rPr lang="ja-JP" altLang="en-US" dirty="0">
                <a:latin typeface="Verdana" panose="020B0604030504040204" pitchFamily="34" charset="0"/>
              </a:rPr>
              <a:t>’</a:t>
            </a:r>
            <a:r>
              <a:rPr lang="en-US" altLang="ja-JP" dirty="0">
                <a:latin typeface="Verdana" panose="020B0604030504040204" pitchFamily="34" charset="0"/>
              </a:rPr>
              <a:t> themed cruise on the company</a:t>
            </a:r>
            <a:r>
              <a:rPr lang="ja-JP" altLang="en-US" dirty="0">
                <a:latin typeface="Verdana" panose="020B0604030504040204" pitchFamily="34" charset="0"/>
              </a:rPr>
              <a:t>’</a:t>
            </a:r>
            <a:r>
              <a:rPr lang="en-US" altLang="ja-JP" dirty="0">
                <a:latin typeface="Verdana" panose="020B0604030504040204" pitchFamily="34" charset="0"/>
              </a:rPr>
              <a:t>s cruise line would make a stop in Norway that would include on-board meet-and-greets with popular characters from the film and other activities based on the popular film.</a:t>
            </a:r>
            <a:endParaRPr lang="en-US" altLang="en-US" dirty="0">
              <a:latin typeface="Verdana" panose="020B0604030504040204" pitchFamily="34" charset="0"/>
            </a:endParaRPr>
          </a:p>
        </p:txBody>
      </p:sp>
      <p:grpSp>
        <p:nvGrpSpPr>
          <p:cNvPr id="74754" name="Group 4">
            <a:extLst>
              <a:ext uri="{FF2B5EF4-FFF2-40B4-BE49-F238E27FC236}">
                <a16:creationId xmlns:a16="http://schemas.microsoft.com/office/drawing/2014/main" id="{98D57C11-0097-4019-BC42-821DC6D0FAA5}"/>
              </a:ext>
            </a:extLst>
          </p:cNvPr>
          <p:cNvGrpSpPr>
            <a:grpSpLocks/>
          </p:cNvGrpSpPr>
          <p:nvPr/>
        </p:nvGrpSpPr>
        <p:grpSpPr bwMode="auto">
          <a:xfrm>
            <a:off x="0" y="0"/>
            <a:ext cx="9144000" cy="976313"/>
            <a:chOff x="0" y="0"/>
            <a:chExt cx="5760" cy="615"/>
          </a:xfrm>
        </p:grpSpPr>
        <p:sp>
          <p:nvSpPr>
            <p:cNvPr id="74758" name="Text Box 5">
              <a:extLst>
                <a:ext uri="{FF2B5EF4-FFF2-40B4-BE49-F238E27FC236}">
                  <a16:creationId xmlns:a16="http://schemas.microsoft.com/office/drawing/2014/main" id="{A84F3427-85D2-409F-94FF-5D90820AC8A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4759" name="Text Box 6">
              <a:extLst>
                <a:ext uri="{FF2B5EF4-FFF2-40B4-BE49-F238E27FC236}">
                  <a16:creationId xmlns:a16="http://schemas.microsoft.com/office/drawing/2014/main" id="{FFD3DB2F-1437-468E-B7E9-691631CBE4C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4755" name="Text Box 7">
            <a:extLst>
              <a:ext uri="{FF2B5EF4-FFF2-40B4-BE49-F238E27FC236}">
                <a16:creationId xmlns:a16="http://schemas.microsoft.com/office/drawing/2014/main" id="{DE623640-643C-4BF0-BEF2-F11F70E98D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74756" name="Picture 10" descr="froz">
            <a:extLst>
              <a:ext uri="{FF2B5EF4-FFF2-40B4-BE49-F238E27FC236}">
                <a16:creationId xmlns:a16="http://schemas.microsoft.com/office/drawing/2014/main" id="{C1D87E33-D37C-42C8-B7E7-9E34FF7644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581400"/>
            <a:ext cx="3124200"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11" descr="froz2">
            <a:extLst>
              <a:ext uri="{FF2B5EF4-FFF2-40B4-BE49-F238E27FC236}">
                <a16:creationId xmlns:a16="http://schemas.microsoft.com/office/drawing/2014/main" id="{0D89C2E4-6172-4372-8E16-1FBF44F95E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581400"/>
            <a:ext cx="3505200"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4867"/>
                                        </p:tgtEl>
                                        <p:attrNameLst>
                                          <p:attrName>style.visibility</p:attrName>
                                        </p:attrNameLst>
                                      </p:cBhvr>
                                      <p:to>
                                        <p:strVal val="visible"/>
                                      </p:to>
                                    </p:set>
                                    <p:animEffect transition="in" filter="diamond(in)">
                                      <p:cBhvr>
                                        <p:cTn id="7" dur="1000"/>
                                        <p:tgtEl>
                                          <p:spTgt spid="164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4">
            <a:extLst>
              <a:ext uri="{FF2B5EF4-FFF2-40B4-BE49-F238E27FC236}">
                <a16:creationId xmlns:a16="http://schemas.microsoft.com/office/drawing/2014/main" id="{821F5064-CE18-4783-91C9-ED2E36304B9A}"/>
              </a:ext>
            </a:extLst>
          </p:cNvPr>
          <p:cNvGrpSpPr>
            <a:grpSpLocks/>
          </p:cNvGrpSpPr>
          <p:nvPr/>
        </p:nvGrpSpPr>
        <p:grpSpPr bwMode="auto">
          <a:xfrm>
            <a:off x="0" y="0"/>
            <a:ext cx="9144000" cy="976313"/>
            <a:chOff x="0" y="0"/>
            <a:chExt cx="5760" cy="615"/>
          </a:xfrm>
        </p:grpSpPr>
        <p:sp>
          <p:nvSpPr>
            <p:cNvPr id="75781" name="Text Box 5">
              <a:extLst>
                <a:ext uri="{FF2B5EF4-FFF2-40B4-BE49-F238E27FC236}">
                  <a16:creationId xmlns:a16="http://schemas.microsoft.com/office/drawing/2014/main" id="{99B0F403-DCD8-4832-B115-BC8613B6D1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5782" name="Text Box 6">
              <a:extLst>
                <a:ext uri="{FF2B5EF4-FFF2-40B4-BE49-F238E27FC236}">
                  <a16:creationId xmlns:a16="http://schemas.microsoft.com/office/drawing/2014/main" id="{AE094BA0-85DD-438C-8F96-235FC2B037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5778" name="Text Box 7">
            <a:extLst>
              <a:ext uri="{FF2B5EF4-FFF2-40B4-BE49-F238E27FC236}">
                <a16:creationId xmlns:a16="http://schemas.microsoft.com/office/drawing/2014/main" id="{A56EC6D7-15C4-4343-B7E1-F9D32DBECB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5417" name="Text Box 9">
            <a:extLst>
              <a:ext uri="{FF2B5EF4-FFF2-40B4-BE49-F238E27FC236}">
                <a16:creationId xmlns:a16="http://schemas.microsoft.com/office/drawing/2014/main" id="{AF52CEF6-A333-4211-9D4C-1A8D0FE43F0C}"/>
              </a:ext>
            </a:extLst>
          </p:cNvPr>
          <p:cNvSpPr txBox="1">
            <a:spLocks noChangeArrowheads="1"/>
          </p:cNvSpPr>
          <p:nvPr/>
        </p:nvSpPr>
        <p:spPr bwMode="auto">
          <a:xfrm>
            <a:off x="1066800" y="1447800"/>
            <a:ext cx="594360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spcBef>
                <a:spcPct val="50000"/>
              </a:spcBef>
              <a:defRPr/>
            </a:pPr>
            <a:r>
              <a:rPr lang="en-US" sz="2400">
                <a:latin typeface="Verdana" charset="0"/>
                <a:ea typeface="ＭＳ Ｐゴシック" charset="0"/>
                <a:cs typeface="Times New Roman" charset="0"/>
              </a:rPr>
              <a:t>Reebok launched a unique brand extension in an effort to continue to connect with cross fit brand by introducing a Reebok branded bacon product. </a:t>
            </a:r>
          </a:p>
        </p:txBody>
      </p:sp>
      <p:pic>
        <p:nvPicPr>
          <p:cNvPr id="75780" name="Picture 10" descr="I:\temp\bacon.jpg">
            <a:extLst>
              <a:ext uri="{FF2B5EF4-FFF2-40B4-BE49-F238E27FC236}">
                <a16:creationId xmlns:a16="http://schemas.microsoft.com/office/drawing/2014/main" id="{5DE44CD0-2563-4B00-8204-7F50EC8BA7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429000"/>
            <a:ext cx="4572000" cy="257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4">
            <a:extLst>
              <a:ext uri="{FF2B5EF4-FFF2-40B4-BE49-F238E27FC236}">
                <a16:creationId xmlns:a16="http://schemas.microsoft.com/office/drawing/2014/main" id="{821F5064-CE18-4783-91C9-ED2E36304B9A}"/>
              </a:ext>
            </a:extLst>
          </p:cNvPr>
          <p:cNvGrpSpPr>
            <a:grpSpLocks/>
          </p:cNvGrpSpPr>
          <p:nvPr/>
        </p:nvGrpSpPr>
        <p:grpSpPr bwMode="auto">
          <a:xfrm>
            <a:off x="0" y="0"/>
            <a:ext cx="9144000" cy="976313"/>
            <a:chOff x="0" y="0"/>
            <a:chExt cx="5760" cy="615"/>
          </a:xfrm>
        </p:grpSpPr>
        <p:sp>
          <p:nvSpPr>
            <p:cNvPr id="75781" name="Text Box 5">
              <a:extLst>
                <a:ext uri="{FF2B5EF4-FFF2-40B4-BE49-F238E27FC236}">
                  <a16:creationId xmlns:a16="http://schemas.microsoft.com/office/drawing/2014/main" id="{99B0F403-DCD8-4832-B115-BC8613B6D1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5782" name="Text Box 6">
              <a:extLst>
                <a:ext uri="{FF2B5EF4-FFF2-40B4-BE49-F238E27FC236}">
                  <a16:creationId xmlns:a16="http://schemas.microsoft.com/office/drawing/2014/main" id="{AE094BA0-85DD-438C-8F96-235FC2B037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5778" name="Text Box 7">
            <a:extLst>
              <a:ext uri="{FF2B5EF4-FFF2-40B4-BE49-F238E27FC236}">
                <a16:creationId xmlns:a16="http://schemas.microsoft.com/office/drawing/2014/main" id="{A56EC6D7-15C4-4343-B7E1-F9D32DBECB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5417" name="Text Box 9">
            <a:extLst>
              <a:ext uri="{FF2B5EF4-FFF2-40B4-BE49-F238E27FC236}">
                <a16:creationId xmlns:a16="http://schemas.microsoft.com/office/drawing/2014/main" id="{AF52CEF6-A333-4211-9D4C-1A8D0FE43F0C}"/>
              </a:ext>
            </a:extLst>
          </p:cNvPr>
          <p:cNvSpPr txBox="1">
            <a:spLocks noChangeArrowheads="1"/>
          </p:cNvSpPr>
          <p:nvPr/>
        </p:nvSpPr>
        <p:spPr bwMode="auto">
          <a:xfrm>
            <a:off x="971548" y="976313"/>
            <a:ext cx="7200901" cy="29700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200" dirty="0">
                <a:latin typeface="Verdana" charset="0"/>
                <a:ea typeface="ＭＳ Ｐゴシック" charset="0"/>
                <a:cs typeface="Times New Roman" charset="0"/>
              </a:rPr>
              <a:t>The Chicago Bears, Dallas Cowboys and San Francisco 49ers extended their brands with the launch of branded health/fitness clubs</a:t>
            </a:r>
          </a:p>
          <a:p>
            <a:pPr algn="ctr">
              <a:spcBef>
                <a:spcPct val="50000"/>
              </a:spcBef>
              <a:defRPr/>
            </a:pPr>
            <a:r>
              <a:rPr lang="en-US" sz="2200" dirty="0">
                <a:latin typeface="Verdana" charset="0"/>
                <a:ea typeface="ＭＳ Ｐゴシック" charset="0"/>
                <a:cs typeface="Times New Roman" charset="0"/>
              </a:rPr>
              <a:t>Memberships at the ‘Bears Fit’ club in Vernon Hills, Illinois feature the names of legendary players — prospective members can buy the Brian Urlacher package, $54 per month, or the Mike Ditka package, $89 for couples</a:t>
            </a:r>
          </a:p>
        </p:txBody>
      </p:sp>
      <p:pic>
        <p:nvPicPr>
          <p:cNvPr id="2" name="Picture 1">
            <a:extLst>
              <a:ext uri="{FF2B5EF4-FFF2-40B4-BE49-F238E27FC236}">
                <a16:creationId xmlns:a16="http://schemas.microsoft.com/office/drawing/2014/main" id="{9EE646C3-88C0-564A-AF9C-873B31D22B26}"/>
              </a:ext>
            </a:extLst>
          </p:cNvPr>
          <p:cNvPicPr>
            <a:picLocks noChangeAspect="1"/>
          </p:cNvPicPr>
          <p:nvPr/>
        </p:nvPicPr>
        <p:blipFill>
          <a:blip r:embed="rId2"/>
          <a:stretch>
            <a:fillRect/>
          </a:stretch>
        </p:blipFill>
        <p:spPr>
          <a:xfrm>
            <a:off x="2417474" y="4075958"/>
            <a:ext cx="4309051" cy="2423841"/>
          </a:xfrm>
          <a:prstGeom prst="rect">
            <a:avLst/>
          </a:prstGeom>
        </p:spPr>
      </p:pic>
    </p:spTree>
    <p:extLst>
      <p:ext uri="{BB962C8B-B14F-4D97-AF65-F5344CB8AC3E}">
        <p14:creationId xmlns:p14="http://schemas.microsoft.com/office/powerpoint/2010/main" val="930040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a:extLst>
              <a:ext uri="{FF2B5EF4-FFF2-40B4-BE49-F238E27FC236}">
                <a16:creationId xmlns:a16="http://schemas.microsoft.com/office/drawing/2014/main" id="{BE63F53A-46C2-44B1-9C72-E9A7C9B7DCEA}"/>
              </a:ext>
            </a:extLst>
          </p:cNvPr>
          <p:cNvSpPr>
            <a:spLocks noChangeArrowheads="1"/>
          </p:cNvSpPr>
          <p:nvPr/>
        </p:nvSpPr>
        <p:spPr bwMode="auto">
          <a:xfrm>
            <a:off x="1600200" y="1600200"/>
            <a:ext cx="556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Importance of a Strong Brand </a:t>
            </a:r>
          </a:p>
        </p:txBody>
      </p:sp>
      <p:sp>
        <p:nvSpPr>
          <p:cNvPr id="139267" name="Rectangle 3">
            <a:extLst>
              <a:ext uri="{FF2B5EF4-FFF2-40B4-BE49-F238E27FC236}">
                <a16:creationId xmlns:a16="http://schemas.microsoft.com/office/drawing/2014/main" id="{03ABFCA1-3D21-4866-B5AF-E97DC3EC13A0}"/>
              </a:ext>
            </a:extLst>
          </p:cNvPr>
          <p:cNvSpPr>
            <a:spLocks noChangeArrowheads="1"/>
          </p:cNvSpPr>
          <p:nvPr/>
        </p:nvSpPr>
        <p:spPr bwMode="auto">
          <a:xfrm>
            <a:off x="304800" y="3124200"/>
            <a:ext cx="86106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sz="20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000">
                <a:solidFill>
                  <a:srgbClr val="008000"/>
                </a:solidFill>
                <a:latin typeface="Verdana" panose="020B0604030504040204" pitchFamily="34" charset="0"/>
              </a:rPr>
              <a:t>  Strong brands have the power to create business value and </a:t>
            </a:r>
          </a:p>
          <a:p>
            <a:pPr eaLnBrk="1" hangingPunct="1">
              <a:buFont typeface="Wingdings" panose="05000000000000000000" pitchFamily="2" charset="2"/>
              <a:buNone/>
            </a:pPr>
            <a:r>
              <a:rPr lang="en-US" altLang="en-US" sz="2000">
                <a:solidFill>
                  <a:srgbClr val="008000"/>
                </a:solidFill>
                <a:latin typeface="Verdana" panose="020B0604030504040204" pitchFamily="34" charset="0"/>
              </a:rPr>
              <a:t>    impact more than just corporate revenues and profit margins </a:t>
            </a:r>
          </a:p>
          <a:p>
            <a:pPr eaLnBrk="1" hangingPunct="1">
              <a:buFont typeface="Wingdings" panose="05000000000000000000" pitchFamily="2" charset="2"/>
              <a:buNone/>
            </a:pPr>
            <a:endParaRPr lang="en-US" altLang="en-US" sz="20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000">
                <a:solidFill>
                  <a:srgbClr val="008000"/>
                </a:solidFill>
                <a:latin typeface="Verdana" panose="020B0604030504040204" pitchFamily="34" charset="0"/>
              </a:rPr>
              <a:t>  Strong brands also create competitive advantage, command </a:t>
            </a:r>
          </a:p>
          <a:p>
            <a:pPr eaLnBrk="1" hangingPunct="1">
              <a:buFont typeface="Wingdings" panose="05000000000000000000" pitchFamily="2" charset="2"/>
              <a:buNone/>
            </a:pPr>
            <a:r>
              <a:rPr lang="en-US" altLang="en-US" sz="2000">
                <a:solidFill>
                  <a:srgbClr val="008000"/>
                </a:solidFill>
                <a:latin typeface="Verdana" panose="020B0604030504040204" pitchFamily="34" charset="0"/>
              </a:rPr>
              <a:t>    price premiums and decrease cost of entry into new markets </a:t>
            </a:r>
          </a:p>
          <a:p>
            <a:pPr eaLnBrk="1" hangingPunct="1">
              <a:buFont typeface="Wingdings" panose="05000000000000000000" pitchFamily="2" charset="2"/>
              <a:buNone/>
            </a:pPr>
            <a:r>
              <a:rPr lang="en-US" altLang="en-US" sz="2000">
                <a:solidFill>
                  <a:srgbClr val="008000"/>
                </a:solidFill>
                <a:latin typeface="Verdana" panose="020B0604030504040204" pitchFamily="34" charset="0"/>
              </a:rPr>
              <a:t>    and/or categories</a:t>
            </a:r>
          </a:p>
          <a:p>
            <a:pPr eaLnBrk="1" hangingPunct="1">
              <a:buFont typeface="Wingdings" panose="05000000000000000000" pitchFamily="2" charset="2"/>
              <a:buNone/>
            </a:pPr>
            <a:endParaRPr lang="en-US" altLang="en-US" sz="20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000">
                <a:solidFill>
                  <a:srgbClr val="008000"/>
                </a:solidFill>
                <a:latin typeface="Verdana" panose="020B0604030504040204" pitchFamily="34" charset="0"/>
              </a:rPr>
              <a:t>  Strong brands reduce business risk and attract and retain  </a:t>
            </a:r>
          </a:p>
          <a:p>
            <a:pPr eaLnBrk="1" hangingPunct="1">
              <a:buFont typeface="Wingdings" panose="05000000000000000000" pitchFamily="2" charset="2"/>
              <a:buNone/>
            </a:pPr>
            <a:r>
              <a:rPr lang="en-US" altLang="en-US" sz="2000">
                <a:solidFill>
                  <a:srgbClr val="008000"/>
                </a:solidFill>
                <a:latin typeface="Verdana" panose="020B0604030504040204" pitchFamily="34" charset="0"/>
              </a:rPr>
              <a:t>    talented staff</a:t>
            </a:r>
          </a:p>
        </p:txBody>
      </p:sp>
      <p:sp>
        <p:nvSpPr>
          <p:cNvPr id="76803" name="Line 4">
            <a:extLst>
              <a:ext uri="{FF2B5EF4-FFF2-40B4-BE49-F238E27FC236}">
                <a16:creationId xmlns:a16="http://schemas.microsoft.com/office/drawing/2014/main" id="{10A16244-C865-40E0-8B76-DD06A26B45A8}"/>
              </a:ext>
            </a:extLst>
          </p:cNvPr>
          <p:cNvSpPr>
            <a:spLocks noChangeShapeType="1"/>
          </p:cNvSpPr>
          <p:nvPr/>
        </p:nvSpPr>
        <p:spPr bwMode="auto">
          <a:xfrm>
            <a:off x="685800" y="22860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04" name="Rectangle 5">
            <a:extLst>
              <a:ext uri="{FF2B5EF4-FFF2-40B4-BE49-F238E27FC236}">
                <a16:creationId xmlns:a16="http://schemas.microsoft.com/office/drawing/2014/main" id="{27FB2856-46CE-46DA-9F19-1DFD1904B9C8}"/>
              </a:ext>
            </a:extLst>
          </p:cNvPr>
          <p:cNvSpPr>
            <a:spLocks noChangeArrowheads="1"/>
          </p:cNvSpPr>
          <p:nvPr/>
        </p:nvSpPr>
        <p:spPr bwMode="auto">
          <a:xfrm>
            <a:off x="35052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76805" name="Group 6">
            <a:extLst>
              <a:ext uri="{FF2B5EF4-FFF2-40B4-BE49-F238E27FC236}">
                <a16:creationId xmlns:a16="http://schemas.microsoft.com/office/drawing/2014/main" id="{C138A4D1-09EC-4942-AD79-C61A71AE976A}"/>
              </a:ext>
            </a:extLst>
          </p:cNvPr>
          <p:cNvGrpSpPr>
            <a:grpSpLocks/>
          </p:cNvGrpSpPr>
          <p:nvPr/>
        </p:nvGrpSpPr>
        <p:grpSpPr bwMode="auto">
          <a:xfrm>
            <a:off x="0" y="0"/>
            <a:ext cx="9144000" cy="976313"/>
            <a:chOff x="0" y="0"/>
            <a:chExt cx="5760" cy="615"/>
          </a:xfrm>
        </p:grpSpPr>
        <p:sp>
          <p:nvSpPr>
            <p:cNvPr id="76808" name="Text Box 7">
              <a:extLst>
                <a:ext uri="{FF2B5EF4-FFF2-40B4-BE49-F238E27FC236}">
                  <a16:creationId xmlns:a16="http://schemas.microsoft.com/office/drawing/2014/main" id="{E18D572A-D80C-479D-94F2-A91C94B7373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6809" name="Text Box 8">
              <a:extLst>
                <a:ext uri="{FF2B5EF4-FFF2-40B4-BE49-F238E27FC236}">
                  <a16:creationId xmlns:a16="http://schemas.microsoft.com/office/drawing/2014/main" id="{7CEBA5DA-C692-4C84-8EEF-1DA8BC7EA75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6806" name="Text Box 9">
            <a:extLst>
              <a:ext uri="{FF2B5EF4-FFF2-40B4-BE49-F238E27FC236}">
                <a16:creationId xmlns:a16="http://schemas.microsoft.com/office/drawing/2014/main" id="{26C5E377-54E4-4DE5-BF5B-0A5F11F9CC7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9275" name="Rectangle 11">
            <a:extLst>
              <a:ext uri="{FF2B5EF4-FFF2-40B4-BE49-F238E27FC236}">
                <a16:creationId xmlns:a16="http://schemas.microsoft.com/office/drawing/2014/main" id="{8B18D7B5-C023-43D8-96A2-F7A1F6D66648}"/>
              </a:ext>
            </a:extLst>
          </p:cNvPr>
          <p:cNvSpPr>
            <a:spLocks noChangeArrowheads="1"/>
          </p:cNvSpPr>
          <p:nvPr/>
        </p:nvSpPr>
        <p:spPr bwMode="auto">
          <a:xfrm>
            <a:off x="457200" y="2438400"/>
            <a:ext cx="8077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b="1" dirty="0">
                <a:solidFill>
                  <a:srgbClr val="A50021"/>
                </a:solidFill>
                <a:latin typeface="Verdana" panose="020B0604030504040204" pitchFamily="34" charset="0"/>
              </a:rPr>
              <a:t>There are many benefits associated with the development of a strong brand: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39275"/>
                                        </p:tgtEl>
                                        <p:attrNameLst>
                                          <p:attrName>style.visibility</p:attrName>
                                        </p:attrNameLst>
                                      </p:cBhvr>
                                      <p:to>
                                        <p:strVal val="visible"/>
                                      </p:to>
                                    </p:set>
                                    <p:animEffect transition="in" filter="dissolve">
                                      <p:cBhvr>
                                        <p:cTn id="7" dur="500"/>
                                        <p:tgtEl>
                                          <p:spTgt spid="139275"/>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139267">
                                            <p:txEl>
                                              <p:pRg st="1" end="1"/>
                                            </p:txEl>
                                          </p:spTgt>
                                        </p:tgtEl>
                                        <p:attrNameLst>
                                          <p:attrName>style.visibility</p:attrName>
                                        </p:attrNameLst>
                                      </p:cBhvr>
                                      <p:to>
                                        <p:strVal val="visible"/>
                                      </p:to>
                                    </p:set>
                                    <p:anim calcmode="lin" valueType="num">
                                      <p:cBhvr additive="base">
                                        <p:cTn id="11" dur="500" fill="hold"/>
                                        <p:tgtEl>
                                          <p:spTgt spid="13926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3926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9267">
                                            <p:txEl>
                                              <p:pRg st="2" end="2"/>
                                            </p:txEl>
                                          </p:spTgt>
                                        </p:tgtEl>
                                        <p:attrNameLst>
                                          <p:attrName>style.visibility</p:attrName>
                                        </p:attrNameLst>
                                      </p:cBhvr>
                                      <p:to>
                                        <p:strVal val="visible"/>
                                      </p:to>
                                    </p:set>
                                    <p:anim calcmode="lin" valueType="num">
                                      <p:cBhvr additive="base">
                                        <p:cTn id="15" dur="500" fill="hold"/>
                                        <p:tgtEl>
                                          <p:spTgt spid="13926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39267">
                                            <p:txEl>
                                              <p:pRg st="2" end="2"/>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139267">
                                            <p:txEl>
                                              <p:pRg st="4" end="4"/>
                                            </p:txEl>
                                          </p:spTgt>
                                        </p:tgtEl>
                                        <p:attrNameLst>
                                          <p:attrName>style.visibility</p:attrName>
                                        </p:attrNameLst>
                                      </p:cBhvr>
                                      <p:to>
                                        <p:strVal val="visible"/>
                                      </p:to>
                                    </p:set>
                                    <p:anim calcmode="lin" valueType="num">
                                      <p:cBhvr additive="base">
                                        <p:cTn id="20" dur="500" fill="hold"/>
                                        <p:tgtEl>
                                          <p:spTgt spid="139267">
                                            <p:txEl>
                                              <p:pRg st="4" end="4"/>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39267">
                                            <p:txEl>
                                              <p:pRg st="4" end="4"/>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39267">
                                            <p:txEl>
                                              <p:pRg st="5" end="5"/>
                                            </p:txEl>
                                          </p:spTgt>
                                        </p:tgtEl>
                                        <p:attrNameLst>
                                          <p:attrName>style.visibility</p:attrName>
                                        </p:attrNameLst>
                                      </p:cBhvr>
                                      <p:to>
                                        <p:strVal val="visible"/>
                                      </p:to>
                                    </p:set>
                                    <p:anim calcmode="lin" valueType="num">
                                      <p:cBhvr additive="base">
                                        <p:cTn id="24" dur="500" fill="hold"/>
                                        <p:tgtEl>
                                          <p:spTgt spid="139267">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39267">
                                            <p:txEl>
                                              <p:pRg st="5" end="5"/>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39267">
                                            <p:txEl>
                                              <p:pRg st="6" end="6"/>
                                            </p:txEl>
                                          </p:spTgt>
                                        </p:tgtEl>
                                        <p:attrNameLst>
                                          <p:attrName>style.visibility</p:attrName>
                                        </p:attrNameLst>
                                      </p:cBhvr>
                                      <p:to>
                                        <p:strVal val="visible"/>
                                      </p:to>
                                    </p:set>
                                    <p:anim calcmode="lin" valueType="num">
                                      <p:cBhvr additive="base">
                                        <p:cTn id="28" dur="500" fill="hold"/>
                                        <p:tgtEl>
                                          <p:spTgt spid="139267">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139267">
                                            <p:txEl>
                                              <p:pRg st="6" end="6"/>
                                            </p:txEl>
                                          </p:spTgt>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500"/>
                            </p:stCondLst>
                            <p:childTnLst>
                              <p:par>
                                <p:cTn id="31" presetID="2" presetClass="entr" presetSubtype="8" fill="hold" nodeType="afterEffect">
                                  <p:stCondLst>
                                    <p:cond delay="0"/>
                                  </p:stCondLst>
                                  <p:childTnLst>
                                    <p:set>
                                      <p:cBhvr>
                                        <p:cTn id="32" dur="1" fill="hold">
                                          <p:stCondLst>
                                            <p:cond delay="0"/>
                                          </p:stCondLst>
                                        </p:cTn>
                                        <p:tgtEl>
                                          <p:spTgt spid="139267">
                                            <p:txEl>
                                              <p:pRg st="8" end="8"/>
                                            </p:txEl>
                                          </p:spTgt>
                                        </p:tgtEl>
                                        <p:attrNameLst>
                                          <p:attrName>style.visibility</p:attrName>
                                        </p:attrNameLst>
                                      </p:cBhvr>
                                      <p:to>
                                        <p:strVal val="visible"/>
                                      </p:to>
                                    </p:set>
                                    <p:anim calcmode="lin" valueType="num">
                                      <p:cBhvr additive="base">
                                        <p:cTn id="33" dur="500" fill="hold"/>
                                        <p:tgtEl>
                                          <p:spTgt spid="139267">
                                            <p:txEl>
                                              <p:pRg st="8" end="8"/>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39267">
                                            <p:txEl>
                                              <p:pRg st="8" end="8"/>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9267">
                                            <p:txEl>
                                              <p:pRg st="9" end="9"/>
                                            </p:txEl>
                                          </p:spTgt>
                                        </p:tgtEl>
                                        <p:attrNameLst>
                                          <p:attrName>style.visibility</p:attrName>
                                        </p:attrNameLst>
                                      </p:cBhvr>
                                      <p:to>
                                        <p:strVal val="visible"/>
                                      </p:to>
                                    </p:set>
                                    <p:anim calcmode="lin" valueType="num">
                                      <p:cBhvr additive="base">
                                        <p:cTn id="37" dur="500" fill="hold"/>
                                        <p:tgtEl>
                                          <p:spTgt spid="139267">
                                            <p:txEl>
                                              <p:pRg st="9" end="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926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4">
            <a:extLst>
              <a:ext uri="{FF2B5EF4-FFF2-40B4-BE49-F238E27FC236}">
                <a16:creationId xmlns:a16="http://schemas.microsoft.com/office/drawing/2014/main" id="{821F5064-CE18-4783-91C9-ED2E36304B9A}"/>
              </a:ext>
            </a:extLst>
          </p:cNvPr>
          <p:cNvGrpSpPr>
            <a:grpSpLocks/>
          </p:cNvGrpSpPr>
          <p:nvPr/>
        </p:nvGrpSpPr>
        <p:grpSpPr bwMode="auto">
          <a:xfrm>
            <a:off x="0" y="0"/>
            <a:ext cx="9144000" cy="976313"/>
            <a:chOff x="0" y="0"/>
            <a:chExt cx="5760" cy="615"/>
          </a:xfrm>
        </p:grpSpPr>
        <p:sp>
          <p:nvSpPr>
            <p:cNvPr id="75781" name="Text Box 5">
              <a:extLst>
                <a:ext uri="{FF2B5EF4-FFF2-40B4-BE49-F238E27FC236}">
                  <a16:creationId xmlns:a16="http://schemas.microsoft.com/office/drawing/2014/main" id="{99B0F403-DCD8-4832-B115-BC8613B6D1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5782" name="Text Box 6">
              <a:extLst>
                <a:ext uri="{FF2B5EF4-FFF2-40B4-BE49-F238E27FC236}">
                  <a16:creationId xmlns:a16="http://schemas.microsoft.com/office/drawing/2014/main" id="{AE094BA0-85DD-438C-8F96-235FC2B037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5778" name="Text Box 7">
            <a:extLst>
              <a:ext uri="{FF2B5EF4-FFF2-40B4-BE49-F238E27FC236}">
                <a16:creationId xmlns:a16="http://schemas.microsoft.com/office/drawing/2014/main" id="{A56EC6D7-15C4-4343-B7E1-F9D32DBECB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5417" name="Text Box 9">
            <a:extLst>
              <a:ext uri="{FF2B5EF4-FFF2-40B4-BE49-F238E27FC236}">
                <a16:creationId xmlns:a16="http://schemas.microsoft.com/office/drawing/2014/main" id="{AF52CEF6-A333-4211-9D4C-1A8D0FE43F0C}"/>
              </a:ext>
            </a:extLst>
          </p:cNvPr>
          <p:cNvSpPr txBox="1">
            <a:spLocks noChangeArrowheads="1"/>
          </p:cNvSpPr>
          <p:nvPr/>
        </p:nvSpPr>
        <p:spPr bwMode="auto">
          <a:xfrm>
            <a:off x="457200" y="976313"/>
            <a:ext cx="8229600" cy="51706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200" b="1" dirty="0">
                <a:latin typeface="Verdana" charset="0"/>
                <a:ea typeface="ＭＳ Ｐゴシック" charset="0"/>
                <a:cs typeface="Times New Roman" charset="0"/>
              </a:rPr>
              <a:t>Harry Potter:  A Strong Brand</a:t>
            </a:r>
          </a:p>
          <a:p>
            <a:pPr algn="ctr">
              <a:spcBef>
                <a:spcPct val="50000"/>
              </a:spcBef>
              <a:defRPr/>
            </a:pPr>
            <a:endParaRPr lang="en-US" dirty="0">
              <a:latin typeface="Verdana" charset="0"/>
              <a:ea typeface="ＭＳ Ｐゴシック" charset="0"/>
              <a:cs typeface="Times New Roman" charset="0"/>
            </a:endParaRPr>
          </a:p>
          <a:p>
            <a:pPr algn="ctr">
              <a:spcBef>
                <a:spcPct val="50000"/>
              </a:spcBef>
              <a:defRPr/>
            </a:pPr>
            <a:r>
              <a:rPr lang="en-US" sz="2200" dirty="0">
                <a:latin typeface="Verdana" charset="0"/>
                <a:ea typeface="ＭＳ Ｐゴシック" charset="0"/>
                <a:cs typeface="Times New Roman" charset="0"/>
              </a:rPr>
              <a:t>The Harry Potter brand has morphed into one of the strongest (and most valuable) brands in the entertainment industry with estimates placing the value of the Potter brand to be around $25 billion </a:t>
            </a:r>
          </a:p>
          <a:p>
            <a:pPr algn="ctr">
              <a:spcBef>
                <a:spcPct val="50000"/>
              </a:spcBef>
              <a:defRPr/>
            </a:pPr>
            <a:r>
              <a:rPr lang="en-US" sz="2200" dirty="0">
                <a:latin typeface="Verdana" charset="0"/>
                <a:ea typeface="ＭＳ Ｐゴシック" charset="0"/>
                <a:cs typeface="Times New Roman" charset="0"/>
              </a:rPr>
              <a:t>The LA Times reports that "The Wizarding World of Harry Potter" attractions at numerous U.S. Universal Studios are responsible for gains in attendance as much as 38%</a:t>
            </a:r>
          </a:p>
          <a:p>
            <a:pPr algn="ctr">
              <a:spcBef>
                <a:spcPct val="50000"/>
              </a:spcBef>
              <a:defRPr/>
            </a:pPr>
            <a:r>
              <a:rPr lang="en-US" sz="2200" dirty="0">
                <a:latin typeface="Verdana" charset="0"/>
                <a:ea typeface="ＭＳ Ｐゴシック" charset="0"/>
                <a:cs typeface="Times New Roman" charset="0"/>
              </a:rPr>
              <a:t>"Harry Potter and the Forbidden Journey," the marquee attraction within "The Wizarding World of Harry Potter," reached one million riders faster than any other attraction in Universal history</a:t>
            </a:r>
          </a:p>
        </p:txBody>
      </p:sp>
    </p:spTree>
    <p:extLst>
      <p:ext uri="{BB962C8B-B14F-4D97-AF65-F5344CB8AC3E}">
        <p14:creationId xmlns:p14="http://schemas.microsoft.com/office/powerpoint/2010/main" val="18099914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4">
            <a:extLst>
              <a:ext uri="{FF2B5EF4-FFF2-40B4-BE49-F238E27FC236}">
                <a16:creationId xmlns:a16="http://schemas.microsoft.com/office/drawing/2014/main" id="{821F5064-CE18-4783-91C9-ED2E36304B9A}"/>
              </a:ext>
            </a:extLst>
          </p:cNvPr>
          <p:cNvGrpSpPr>
            <a:grpSpLocks/>
          </p:cNvGrpSpPr>
          <p:nvPr/>
        </p:nvGrpSpPr>
        <p:grpSpPr bwMode="auto">
          <a:xfrm>
            <a:off x="0" y="0"/>
            <a:ext cx="9144000" cy="976313"/>
            <a:chOff x="0" y="0"/>
            <a:chExt cx="5760" cy="615"/>
          </a:xfrm>
        </p:grpSpPr>
        <p:sp>
          <p:nvSpPr>
            <p:cNvPr id="75781" name="Text Box 5">
              <a:extLst>
                <a:ext uri="{FF2B5EF4-FFF2-40B4-BE49-F238E27FC236}">
                  <a16:creationId xmlns:a16="http://schemas.microsoft.com/office/drawing/2014/main" id="{99B0F403-DCD8-4832-B115-BC8613B6D1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5782" name="Text Box 6">
              <a:extLst>
                <a:ext uri="{FF2B5EF4-FFF2-40B4-BE49-F238E27FC236}">
                  <a16:creationId xmlns:a16="http://schemas.microsoft.com/office/drawing/2014/main" id="{AE094BA0-85DD-438C-8F96-235FC2B037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5778" name="Text Box 7">
            <a:extLst>
              <a:ext uri="{FF2B5EF4-FFF2-40B4-BE49-F238E27FC236}">
                <a16:creationId xmlns:a16="http://schemas.microsoft.com/office/drawing/2014/main" id="{A56EC6D7-15C4-4343-B7E1-F9D32DBECB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5417" name="Text Box 9">
            <a:extLst>
              <a:ext uri="{FF2B5EF4-FFF2-40B4-BE49-F238E27FC236}">
                <a16:creationId xmlns:a16="http://schemas.microsoft.com/office/drawing/2014/main" id="{AF52CEF6-A333-4211-9D4C-1A8D0FE43F0C}"/>
              </a:ext>
            </a:extLst>
          </p:cNvPr>
          <p:cNvSpPr txBox="1">
            <a:spLocks noChangeArrowheads="1"/>
          </p:cNvSpPr>
          <p:nvPr/>
        </p:nvSpPr>
        <p:spPr bwMode="auto">
          <a:xfrm>
            <a:off x="571500" y="976313"/>
            <a:ext cx="8001000" cy="2369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200" b="1" dirty="0">
                <a:latin typeface="Verdana" charset="0"/>
                <a:ea typeface="ＭＳ Ｐゴシック" charset="0"/>
                <a:cs typeface="Times New Roman" charset="0"/>
              </a:rPr>
              <a:t>Harry Potter:  A Strong Brand</a:t>
            </a:r>
          </a:p>
          <a:p>
            <a:pPr algn="ctr">
              <a:spcBef>
                <a:spcPct val="50000"/>
              </a:spcBef>
              <a:defRPr/>
            </a:pPr>
            <a:endParaRPr lang="en-US" dirty="0">
              <a:latin typeface="Verdana" charset="0"/>
              <a:ea typeface="ＭＳ Ｐゴシック" charset="0"/>
              <a:cs typeface="Times New Roman" charset="0"/>
            </a:endParaRPr>
          </a:p>
          <a:p>
            <a:pPr algn="ctr">
              <a:spcBef>
                <a:spcPct val="50000"/>
              </a:spcBef>
              <a:defRPr/>
            </a:pPr>
            <a:r>
              <a:rPr lang="en-US" sz="2200" dirty="0">
                <a:latin typeface="Verdana" charset="0"/>
                <a:ea typeface="ＭＳ Ｐゴシック" charset="0"/>
                <a:cs typeface="Times New Roman" charset="0"/>
              </a:rPr>
              <a:t>In 2020, Vera Bradley, Inc. and Warner Bros. Consumer Products introduced a Harry Potter-inspired collection of products, including backpacks, handbags, travel duffels, accessories, cozy favorites, and more</a:t>
            </a:r>
          </a:p>
        </p:txBody>
      </p:sp>
      <p:pic>
        <p:nvPicPr>
          <p:cNvPr id="3" name="Picture 2">
            <a:extLst>
              <a:ext uri="{FF2B5EF4-FFF2-40B4-BE49-F238E27FC236}">
                <a16:creationId xmlns:a16="http://schemas.microsoft.com/office/drawing/2014/main" id="{52EB9063-9994-43A2-A83D-BF0077CDFEB8}"/>
              </a:ext>
            </a:extLst>
          </p:cNvPr>
          <p:cNvPicPr>
            <a:picLocks noChangeAspect="1"/>
          </p:cNvPicPr>
          <p:nvPr/>
        </p:nvPicPr>
        <p:blipFill>
          <a:blip r:embed="rId2"/>
          <a:stretch>
            <a:fillRect/>
          </a:stretch>
        </p:blipFill>
        <p:spPr>
          <a:xfrm>
            <a:off x="2126455" y="3731940"/>
            <a:ext cx="4891090" cy="2696842"/>
          </a:xfrm>
          <a:prstGeom prst="rect">
            <a:avLst/>
          </a:prstGeom>
        </p:spPr>
      </p:pic>
    </p:spTree>
    <p:extLst>
      <p:ext uri="{BB962C8B-B14F-4D97-AF65-F5344CB8AC3E}">
        <p14:creationId xmlns:p14="http://schemas.microsoft.com/office/powerpoint/2010/main" val="1740314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id="{282685DC-F4F9-4F54-8C7C-671B3AAFEA39}"/>
              </a:ext>
            </a:extLst>
          </p:cNvPr>
          <p:cNvSpPr>
            <a:spLocks noChangeArrowheads="1"/>
          </p:cNvSpPr>
          <p:nvPr/>
        </p:nvSpPr>
        <p:spPr bwMode="auto">
          <a:xfrm>
            <a:off x="3276600" y="914400"/>
            <a:ext cx="251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Trademark</a:t>
            </a:r>
            <a:r>
              <a:rPr lang="en-US" altLang="en-US" sz="1800"/>
              <a:t> </a:t>
            </a:r>
          </a:p>
        </p:txBody>
      </p:sp>
      <p:grpSp>
        <p:nvGrpSpPr>
          <p:cNvPr id="12290" name="Group 6">
            <a:extLst>
              <a:ext uri="{FF2B5EF4-FFF2-40B4-BE49-F238E27FC236}">
                <a16:creationId xmlns:a16="http://schemas.microsoft.com/office/drawing/2014/main" id="{48FEC6FA-096B-44E4-A502-48D8C7C345AD}"/>
              </a:ext>
            </a:extLst>
          </p:cNvPr>
          <p:cNvGrpSpPr>
            <a:grpSpLocks/>
          </p:cNvGrpSpPr>
          <p:nvPr/>
        </p:nvGrpSpPr>
        <p:grpSpPr bwMode="auto">
          <a:xfrm>
            <a:off x="0" y="0"/>
            <a:ext cx="9144000" cy="976313"/>
            <a:chOff x="0" y="0"/>
            <a:chExt cx="5760" cy="615"/>
          </a:xfrm>
        </p:grpSpPr>
        <p:sp>
          <p:nvSpPr>
            <p:cNvPr id="12295" name="Text Box 7">
              <a:extLst>
                <a:ext uri="{FF2B5EF4-FFF2-40B4-BE49-F238E27FC236}">
                  <a16:creationId xmlns:a16="http://schemas.microsoft.com/office/drawing/2014/main" id="{E027ABBC-62EB-4E87-B3DB-AC659919DF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2296" name="Text Box 8">
              <a:extLst>
                <a:ext uri="{FF2B5EF4-FFF2-40B4-BE49-F238E27FC236}">
                  <a16:creationId xmlns:a16="http://schemas.microsoft.com/office/drawing/2014/main" id="{1DD78932-04D0-4A86-AFC8-6C568391964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2291" name="Text Box 9">
            <a:extLst>
              <a:ext uri="{FF2B5EF4-FFF2-40B4-BE49-F238E27FC236}">
                <a16:creationId xmlns:a16="http://schemas.microsoft.com/office/drawing/2014/main" id="{538917E4-DCCD-4692-8EAD-8E9CE48394B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2292" name="Picture 11" descr="New York Yankees Logo - Primary (1936-Pres)">
            <a:extLst>
              <a:ext uri="{FF2B5EF4-FFF2-40B4-BE49-F238E27FC236}">
                <a16:creationId xmlns:a16="http://schemas.microsoft.com/office/drawing/2014/main" id="{027BF20A-9ECE-4C12-AB6F-60BE880CFF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600200"/>
            <a:ext cx="46704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8" name="Line 12">
            <a:extLst>
              <a:ext uri="{FF2B5EF4-FFF2-40B4-BE49-F238E27FC236}">
                <a16:creationId xmlns:a16="http://schemas.microsoft.com/office/drawing/2014/main" id="{3E76E5CD-816A-4C42-AB46-5F27A92EEDC5}"/>
              </a:ext>
            </a:extLst>
          </p:cNvPr>
          <p:cNvSpPr>
            <a:spLocks noChangeShapeType="1"/>
          </p:cNvSpPr>
          <p:nvPr/>
        </p:nvSpPr>
        <p:spPr bwMode="auto">
          <a:xfrm flipH="1" flipV="1">
            <a:off x="6400800" y="4953000"/>
            <a:ext cx="1981200" cy="381000"/>
          </a:xfrm>
          <a:prstGeom prst="line">
            <a:avLst/>
          </a:prstGeom>
          <a:noFill/>
          <a:ln w="635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52589" name="Oval 13">
            <a:extLst>
              <a:ext uri="{FF2B5EF4-FFF2-40B4-BE49-F238E27FC236}">
                <a16:creationId xmlns:a16="http://schemas.microsoft.com/office/drawing/2014/main" id="{8BCE8BE5-0A8C-428C-B916-1416886D77F5}"/>
              </a:ext>
            </a:extLst>
          </p:cNvPr>
          <p:cNvSpPr>
            <a:spLocks noChangeArrowheads="1"/>
          </p:cNvSpPr>
          <p:nvPr/>
        </p:nvSpPr>
        <p:spPr bwMode="auto">
          <a:xfrm>
            <a:off x="5562600" y="4495800"/>
            <a:ext cx="762000" cy="685800"/>
          </a:xfrm>
          <a:prstGeom prst="ellipse">
            <a:avLst/>
          </a:prstGeom>
          <a:noFill/>
          <a:ln w="79375">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152588"/>
                                        </p:tgtEl>
                                        <p:attrNameLst>
                                          <p:attrName>style.visibility</p:attrName>
                                        </p:attrNameLst>
                                      </p:cBhvr>
                                      <p:to>
                                        <p:strVal val="visible"/>
                                      </p:to>
                                    </p:set>
                                    <p:anim calcmode="lin" valueType="num">
                                      <p:cBhvr additive="base">
                                        <p:cTn id="7" dur="500" fill="hold"/>
                                        <p:tgtEl>
                                          <p:spTgt spid="152588"/>
                                        </p:tgtEl>
                                        <p:attrNameLst>
                                          <p:attrName>ppt_x</p:attrName>
                                        </p:attrNameLst>
                                      </p:cBhvr>
                                      <p:tavLst>
                                        <p:tav tm="0">
                                          <p:val>
                                            <p:strVal val="1+#ppt_w/2"/>
                                          </p:val>
                                        </p:tav>
                                        <p:tav tm="100000">
                                          <p:val>
                                            <p:strVal val="#ppt_x"/>
                                          </p:val>
                                        </p:tav>
                                      </p:tavLst>
                                    </p:anim>
                                    <p:anim calcmode="lin" valueType="num">
                                      <p:cBhvr additive="base">
                                        <p:cTn id="8" dur="500" fill="hold"/>
                                        <p:tgtEl>
                                          <p:spTgt spid="15258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9" presetClass="entr" presetSubtype="10" fill="hold" grpId="0" nodeType="afterEffect">
                                  <p:stCondLst>
                                    <p:cond delay="0"/>
                                  </p:stCondLst>
                                  <p:childTnLst>
                                    <p:set>
                                      <p:cBhvr>
                                        <p:cTn id="11" dur="1" fill="hold">
                                          <p:stCondLst>
                                            <p:cond delay="0"/>
                                          </p:stCondLst>
                                        </p:cTn>
                                        <p:tgtEl>
                                          <p:spTgt spid="152589"/>
                                        </p:tgtEl>
                                        <p:attrNameLst>
                                          <p:attrName>style.visibility</p:attrName>
                                        </p:attrNameLst>
                                      </p:cBhvr>
                                      <p:to>
                                        <p:strVal val="visible"/>
                                      </p:to>
                                    </p:set>
                                    <p:anim calcmode="lin" valueType="num">
                                      <p:cBhvr>
                                        <p:cTn id="12" dur="500" fill="hold"/>
                                        <p:tgtEl>
                                          <p:spTgt spid="152589"/>
                                        </p:tgtEl>
                                        <p:attrNameLst>
                                          <p:attrName>ppt_w</p:attrName>
                                        </p:attrNameLst>
                                      </p:cBhvr>
                                      <p:tavLst>
                                        <p:tav tm="0" fmla="#ppt_w*sin(2.5*pi*$)">
                                          <p:val>
                                            <p:fltVal val="0"/>
                                          </p:val>
                                        </p:tav>
                                        <p:tav tm="100000">
                                          <p:val>
                                            <p:fltVal val="1"/>
                                          </p:val>
                                        </p:tav>
                                      </p:tavLst>
                                    </p:anim>
                                    <p:anim calcmode="lin" valueType="num">
                                      <p:cBhvr>
                                        <p:cTn id="13" dur="500" fill="hold"/>
                                        <p:tgtEl>
                                          <p:spTgt spid="1525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4">
            <a:extLst>
              <a:ext uri="{FF2B5EF4-FFF2-40B4-BE49-F238E27FC236}">
                <a16:creationId xmlns:a16="http://schemas.microsoft.com/office/drawing/2014/main" id="{821F5064-CE18-4783-91C9-ED2E36304B9A}"/>
              </a:ext>
            </a:extLst>
          </p:cNvPr>
          <p:cNvGrpSpPr>
            <a:grpSpLocks/>
          </p:cNvGrpSpPr>
          <p:nvPr/>
        </p:nvGrpSpPr>
        <p:grpSpPr bwMode="auto">
          <a:xfrm>
            <a:off x="0" y="0"/>
            <a:ext cx="9144000" cy="976313"/>
            <a:chOff x="0" y="0"/>
            <a:chExt cx="5760" cy="615"/>
          </a:xfrm>
        </p:grpSpPr>
        <p:sp>
          <p:nvSpPr>
            <p:cNvPr id="75781" name="Text Box 5">
              <a:extLst>
                <a:ext uri="{FF2B5EF4-FFF2-40B4-BE49-F238E27FC236}">
                  <a16:creationId xmlns:a16="http://schemas.microsoft.com/office/drawing/2014/main" id="{99B0F403-DCD8-4832-B115-BC8613B6D1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5782" name="Text Box 6">
              <a:extLst>
                <a:ext uri="{FF2B5EF4-FFF2-40B4-BE49-F238E27FC236}">
                  <a16:creationId xmlns:a16="http://schemas.microsoft.com/office/drawing/2014/main" id="{AE094BA0-85DD-438C-8F96-235FC2B037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5778" name="Text Box 7">
            <a:extLst>
              <a:ext uri="{FF2B5EF4-FFF2-40B4-BE49-F238E27FC236}">
                <a16:creationId xmlns:a16="http://schemas.microsoft.com/office/drawing/2014/main" id="{A56EC6D7-15C4-4343-B7E1-F9D32DBECB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5417" name="Text Box 9">
            <a:extLst>
              <a:ext uri="{FF2B5EF4-FFF2-40B4-BE49-F238E27FC236}">
                <a16:creationId xmlns:a16="http://schemas.microsoft.com/office/drawing/2014/main" id="{AF52CEF6-A333-4211-9D4C-1A8D0FE43F0C}"/>
              </a:ext>
            </a:extLst>
          </p:cNvPr>
          <p:cNvSpPr txBox="1">
            <a:spLocks noChangeArrowheads="1"/>
          </p:cNvSpPr>
          <p:nvPr/>
        </p:nvSpPr>
        <p:spPr bwMode="auto">
          <a:xfrm>
            <a:off x="571500" y="976313"/>
            <a:ext cx="8001000" cy="33085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en-US" sz="2200" b="1" dirty="0">
                <a:latin typeface="Verdana" charset="0"/>
                <a:ea typeface="ＭＳ Ｐゴシック" charset="0"/>
                <a:cs typeface="Times New Roman" charset="0"/>
              </a:rPr>
              <a:t>Star Wars:  A Strong Brand</a:t>
            </a:r>
          </a:p>
          <a:p>
            <a:pPr algn="ctr">
              <a:spcBef>
                <a:spcPct val="50000"/>
              </a:spcBef>
              <a:defRPr/>
            </a:pPr>
            <a:endParaRPr lang="en-US" dirty="0">
              <a:latin typeface="Verdana" charset="0"/>
              <a:ea typeface="ＭＳ Ｐゴシック" charset="0"/>
              <a:cs typeface="Times New Roman" charset="0"/>
            </a:endParaRPr>
          </a:p>
          <a:p>
            <a:pPr algn="ctr">
              <a:spcBef>
                <a:spcPct val="50000"/>
              </a:spcBef>
              <a:defRPr/>
            </a:pPr>
            <a:r>
              <a:rPr lang="en-US" sz="2000" dirty="0">
                <a:latin typeface="Verdana" charset="0"/>
                <a:ea typeface="ＭＳ Ｐゴシック" charset="0"/>
                <a:cs typeface="Times New Roman" charset="0"/>
              </a:rPr>
              <a:t>The Star Wars brand is so strong that fans have created a national holiday surrounding the franchise (May 4th)</a:t>
            </a:r>
          </a:p>
          <a:p>
            <a:pPr algn="ctr">
              <a:spcBef>
                <a:spcPct val="50000"/>
              </a:spcBef>
              <a:defRPr/>
            </a:pPr>
            <a:r>
              <a:rPr lang="en-US" sz="2000" dirty="0">
                <a:latin typeface="Verdana" charset="0"/>
                <a:ea typeface="ＭＳ Ｐゴシック" charset="0"/>
                <a:cs typeface="Times New Roman" charset="0"/>
              </a:rPr>
              <a:t>Despite unprecedented levels of unemployment due to the COVID-19 pandemic in 2020, Disney created a virtual “waiting room” for consumers hoping to purchase limited-edition “Star Wars Day” merchandise to keep its online store from crashing</a:t>
            </a:r>
          </a:p>
        </p:txBody>
      </p:sp>
      <p:pic>
        <p:nvPicPr>
          <p:cNvPr id="11266" name="Picture 2" descr="Star Wars Day - Wikipedia">
            <a:extLst>
              <a:ext uri="{FF2B5EF4-FFF2-40B4-BE49-F238E27FC236}">
                <a16:creationId xmlns:a16="http://schemas.microsoft.com/office/drawing/2014/main" id="{DD8EF52E-CAEA-498A-BC99-CFCD474E5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453061"/>
            <a:ext cx="4572000" cy="200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124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Line 2">
            <a:extLst>
              <a:ext uri="{FF2B5EF4-FFF2-40B4-BE49-F238E27FC236}">
                <a16:creationId xmlns:a16="http://schemas.microsoft.com/office/drawing/2014/main" id="{8060EC1F-DF30-419B-BB8E-2FD27BD3CEF1}"/>
              </a:ext>
            </a:extLst>
          </p:cNvPr>
          <p:cNvSpPr>
            <a:spLocks noChangeShapeType="1"/>
          </p:cNvSpPr>
          <p:nvPr/>
        </p:nvSpPr>
        <p:spPr bwMode="auto">
          <a:xfrm>
            <a:off x="228600" y="5334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3" name="Rectangle 3">
            <a:extLst>
              <a:ext uri="{FF2B5EF4-FFF2-40B4-BE49-F238E27FC236}">
                <a16:creationId xmlns:a16="http://schemas.microsoft.com/office/drawing/2014/main" id="{02768E2C-1840-4570-A504-C05AC415892B}"/>
              </a:ext>
            </a:extLst>
          </p:cNvPr>
          <p:cNvSpPr>
            <a:spLocks noChangeArrowheads="1"/>
          </p:cNvSpPr>
          <p:nvPr/>
        </p:nvSpPr>
        <p:spPr bwMode="auto">
          <a:xfrm>
            <a:off x="304800" y="2297113"/>
            <a:ext cx="8458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800" b="1">
                <a:solidFill>
                  <a:srgbClr val="000099"/>
                </a:solidFill>
                <a:latin typeface="Verdana" panose="020B0604030504040204" pitchFamily="34" charset="0"/>
              </a:rPr>
              <a:t>Rebranding </a:t>
            </a:r>
            <a:r>
              <a:rPr lang="en-US" altLang="en-US" sz="2800">
                <a:latin typeface="Verdana" panose="020B0604030504040204" pitchFamily="34" charset="0"/>
              </a:rPr>
              <a:t>is the updating or creation of a new name, term, symbol, design, or a combination thereof for an established brand with the intention of developing a differentiated (new) position in the mind of stakeholders and competitors.</a:t>
            </a:r>
          </a:p>
        </p:txBody>
      </p:sp>
      <p:sp>
        <p:nvSpPr>
          <p:cNvPr id="87044" name="Line 4">
            <a:extLst>
              <a:ext uri="{FF2B5EF4-FFF2-40B4-BE49-F238E27FC236}">
                <a16:creationId xmlns:a16="http://schemas.microsoft.com/office/drawing/2014/main" id="{5872E34B-99E6-43DB-A7D4-CFA3085AF23E}"/>
              </a:ext>
            </a:extLst>
          </p:cNvPr>
          <p:cNvSpPr>
            <a:spLocks noChangeShapeType="1"/>
          </p:cNvSpPr>
          <p:nvPr/>
        </p:nvSpPr>
        <p:spPr bwMode="auto">
          <a:xfrm>
            <a:off x="304800" y="1905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5" name="Line 5">
            <a:extLst>
              <a:ext uri="{FF2B5EF4-FFF2-40B4-BE49-F238E27FC236}">
                <a16:creationId xmlns:a16="http://schemas.microsoft.com/office/drawing/2014/main" id="{9A96E6D9-D854-4B50-92E6-E5D81BB22C57}"/>
              </a:ext>
            </a:extLst>
          </p:cNvPr>
          <p:cNvSpPr>
            <a:spLocks noChangeShapeType="1"/>
          </p:cNvSpPr>
          <p:nvPr/>
        </p:nvSpPr>
        <p:spPr bwMode="auto">
          <a:xfrm>
            <a:off x="228600" y="5410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6" name="Line 6">
            <a:extLst>
              <a:ext uri="{FF2B5EF4-FFF2-40B4-BE49-F238E27FC236}">
                <a16:creationId xmlns:a16="http://schemas.microsoft.com/office/drawing/2014/main" id="{34AB1707-A975-4F76-97E2-58B180F1BD3C}"/>
              </a:ext>
            </a:extLst>
          </p:cNvPr>
          <p:cNvSpPr>
            <a:spLocks noChangeShapeType="1"/>
          </p:cNvSpPr>
          <p:nvPr/>
        </p:nvSpPr>
        <p:spPr bwMode="auto">
          <a:xfrm>
            <a:off x="304800" y="1981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830" name="Text Box 7">
            <a:extLst>
              <a:ext uri="{FF2B5EF4-FFF2-40B4-BE49-F238E27FC236}">
                <a16:creationId xmlns:a16="http://schemas.microsoft.com/office/drawing/2014/main" id="{65A99904-91A5-4C80-A3F0-9A84E888FFC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77831" name="Group 12">
            <a:extLst>
              <a:ext uri="{FF2B5EF4-FFF2-40B4-BE49-F238E27FC236}">
                <a16:creationId xmlns:a16="http://schemas.microsoft.com/office/drawing/2014/main" id="{FF326220-7934-4CD5-BBDF-EA655037CAF3}"/>
              </a:ext>
            </a:extLst>
          </p:cNvPr>
          <p:cNvGrpSpPr>
            <a:grpSpLocks/>
          </p:cNvGrpSpPr>
          <p:nvPr/>
        </p:nvGrpSpPr>
        <p:grpSpPr bwMode="auto">
          <a:xfrm>
            <a:off x="0" y="0"/>
            <a:ext cx="9144000" cy="976313"/>
            <a:chOff x="0" y="0"/>
            <a:chExt cx="5760" cy="615"/>
          </a:xfrm>
        </p:grpSpPr>
        <p:sp>
          <p:nvSpPr>
            <p:cNvPr id="77833" name="Text Box 13">
              <a:extLst>
                <a:ext uri="{FF2B5EF4-FFF2-40B4-BE49-F238E27FC236}">
                  <a16:creationId xmlns:a16="http://schemas.microsoft.com/office/drawing/2014/main" id="{5A7B74B5-A566-4DA6-815B-A55A0D5086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7834" name="Text Box 14">
              <a:extLst>
                <a:ext uri="{FF2B5EF4-FFF2-40B4-BE49-F238E27FC236}">
                  <a16:creationId xmlns:a16="http://schemas.microsoft.com/office/drawing/2014/main" id="{F2B443E1-5068-45C8-879A-583F1DF5CCD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7832" name="Rectangle 15">
            <a:extLst>
              <a:ext uri="{FF2B5EF4-FFF2-40B4-BE49-F238E27FC236}">
                <a16:creationId xmlns:a16="http://schemas.microsoft.com/office/drawing/2014/main" id="{6C579416-CDF0-46EB-9E39-02D6E2002C5A}"/>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dissolve">
                                      <p:cBhvr>
                                        <p:cTn id="7" dur="1000"/>
                                        <p:tgtEl>
                                          <p:spTgt spid="87046"/>
                                        </p:tgtEl>
                                      </p:cBhvr>
                                    </p:animEffect>
                                  </p:childTnLst>
                                </p:cTn>
                              </p:par>
                              <p:par>
                                <p:cTn id="8" presetID="9" presetClass="entr" presetSubtype="0" fill="hold" nodeType="withEffect">
                                  <p:stCondLst>
                                    <p:cond delay="0"/>
                                  </p:stCondLst>
                                  <p:childTnLst>
                                    <p:set>
                                      <p:cBhvr>
                                        <p:cTn id="9" dur="1" fill="hold">
                                          <p:stCondLst>
                                            <p:cond delay="0"/>
                                          </p:stCondLst>
                                        </p:cTn>
                                        <p:tgtEl>
                                          <p:spTgt spid="87044"/>
                                        </p:tgtEl>
                                        <p:attrNameLst>
                                          <p:attrName>style.visibility</p:attrName>
                                        </p:attrNameLst>
                                      </p:cBhvr>
                                      <p:to>
                                        <p:strVal val="visible"/>
                                      </p:to>
                                    </p:set>
                                    <p:animEffect transition="in" filter="dissolve">
                                      <p:cBhvr>
                                        <p:cTn id="10" dur="1000"/>
                                        <p:tgtEl>
                                          <p:spTgt spid="8704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7043"/>
                                        </p:tgtEl>
                                        <p:attrNameLst>
                                          <p:attrName>style.visibility</p:attrName>
                                        </p:attrNameLst>
                                      </p:cBhvr>
                                      <p:to>
                                        <p:strVal val="visible"/>
                                      </p:to>
                                    </p:set>
                                    <p:animEffect transition="in" filter="dissolve">
                                      <p:cBhvr>
                                        <p:cTn id="13" dur="1000"/>
                                        <p:tgtEl>
                                          <p:spTgt spid="87043"/>
                                        </p:tgtEl>
                                      </p:cBhvr>
                                    </p:animEffect>
                                  </p:childTnLst>
                                </p:cTn>
                              </p:par>
                              <p:par>
                                <p:cTn id="14" presetID="9" presetClass="entr" presetSubtype="0" fill="hold" nodeType="withEffect">
                                  <p:stCondLst>
                                    <p:cond delay="0"/>
                                  </p:stCondLst>
                                  <p:childTnLst>
                                    <p:set>
                                      <p:cBhvr>
                                        <p:cTn id="15" dur="1" fill="hold">
                                          <p:stCondLst>
                                            <p:cond delay="0"/>
                                          </p:stCondLst>
                                        </p:cTn>
                                        <p:tgtEl>
                                          <p:spTgt spid="87042"/>
                                        </p:tgtEl>
                                        <p:attrNameLst>
                                          <p:attrName>style.visibility</p:attrName>
                                        </p:attrNameLst>
                                      </p:cBhvr>
                                      <p:to>
                                        <p:strVal val="visible"/>
                                      </p:to>
                                    </p:set>
                                    <p:animEffect transition="in" filter="dissolve">
                                      <p:cBhvr>
                                        <p:cTn id="16" dur="1000"/>
                                        <p:tgtEl>
                                          <p:spTgt spid="87042"/>
                                        </p:tgtEl>
                                      </p:cBhvr>
                                    </p:animEffect>
                                  </p:childTnLst>
                                </p:cTn>
                              </p:par>
                              <p:par>
                                <p:cTn id="17" presetID="9" presetClass="entr" presetSubtype="0" fill="hold" nodeType="withEffect">
                                  <p:stCondLst>
                                    <p:cond delay="0"/>
                                  </p:stCondLst>
                                  <p:childTnLst>
                                    <p:set>
                                      <p:cBhvr>
                                        <p:cTn id="18" dur="1" fill="hold">
                                          <p:stCondLst>
                                            <p:cond delay="0"/>
                                          </p:stCondLst>
                                        </p:cTn>
                                        <p:tgtEl>
                                          <p:spTgt spid="87045"/>
                                        </p:tgtEl>
                                        <p:attrNameLst>
                                          <p:attrName>style.visibility</p:attrName>
                                        </p:attrNameLst>
                                      </p:cBhvr>
                                      <p:to>
                                        <p:strVal val="visible"/>
                                      </p:to>
                                    </p:set>
                                    <p:animEffect transition="in" filter="dissolve">
                                      <p:cBhvr>
                                        <p:cTn id="19" dur="10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Group 4">
            <a:extLst>
              <a:ext uri="{FF2B5EF4-FFF2-40B4-BE49-F238E27FC236}">
                <a16:creationId xmlns:a16="http://schemas.microsoft.com/office/drawing/2014/main" id="{92FA43C7-9129-4BC7-8378-9A48E8AC10DF}"/>
              </a:ext>
            </a:extLst>
          </p:cNvPr>
          <p:cNvGrpSpPr>
            <a:grpSpLocks/>
          </p:cNvGrpSpPr>
          <p:nvPr/>
        </p:nvGrpSpPr>
        <p:grpSpPr bwMode="auto">
          <a:xfrm>
            <a:off x="0" y="0"/>
            <a:ext cx="9144000" cy="976313"/>
            <a:chOff x="0" y="0"/>
            <a:chExt cx="5760" cy="615"/>
          </a:xfrm>
        </p:grpSpPr>
        <p:sp>
          <p:nvSpPr>
            <p:cNvPr id="78854" name="Text Box 5">
              <a:extLst>
                <a:ext uri="{FF2B5EF4-FFF2-40B4-BE49-F238E27FC236}">
                  <a16:creationId xmlns:a16="http://schemas.microsoft.com/office/drawing/2014/main" id="{025C705F-F237-4687-A5E4-08056D73822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8855" name="Text Box 6">
              <a:extLst>
                <a:ext uri="{FF2B5EF4-FFF2-40B4-BE49-F238E27FC236}">
                  <a16:creationId xmlns:a16="http://schemas.microsoft.com/office/drawing/2014/main" id="{EDE477C2-470D-4EF6-ABBA-AEA16454A5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8850" name="Text Box 7">
            <a:extLst>
              <a:ext uri="{FF2B5EF4-FFF2-40B4-BE49-F238E27FC236}">
                <a16:creationId xmlns:a16="http://schemas.microsoft.com/office/drawing/2014/main" id="{777CB1D4-120F-4ED1-B43F-4DDBC9AC988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8851" name="Rectangle 18">
            <a:extLst>
              <a:ext uri="{FF2B5EF4-FFF2-40B4-BE49-F238E27FC236}">
                <a16:creationId xmlns:a16="http://schemas.microsoft.com/office/drawing/2014/main" id="{0B1A34F5-2DC1-457B-8C03-272474BA3DF0}"/>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37F4D082-31EB-4965-B02D-378D31A8550B}"/>
              </a:ext>
            </a:extLst>
          </p:cNvPr>
          <p:cNvSpPr>
            <a:spLocks noChangeArrowheads="1"/>
          </p:cNvSpPr>
          <p:nvPr/>
        </p:nvSpPr>
        <p:spPr bwMode="auto">
          <a:xfrm>
            <a:off x="228600" y="1676400"/>
            <a:ext cx="8610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1">
                <a:latin typeface="Verdana" panose="020B0604030504040204" pitchFamily="34" charset="0"/>
              </a:rPr>
              <a:t>Re-establishing brand position and strengthening the brand is a critical component for maintaining a strong brand</a:t>
            </a:r>
          </a:p>
          <a:p>
            <a:pPr algn="ctr" eaLnBrk="1" hangingPunct="1">
              <a:buFont typeface="Wingdings" panose="05000000000000000000" pitchFamily="2" charset="2"/>
              <a:buNone/>
            </a:pPr>
            <a:endParaRPr lang="en-US" altLang="en-US" b="1">
              <a:solidFill>
                <a:srgbClr val="C00000"/>
              </a:solidFill>
              <a:latin typeface="Verdana" panose="020B0604030504040204" pitchFamily="34" charset="0"/>
            </a:endParaRPr>
          </a:p>
          <a:p>
            <a:pPr algn="ctr" eaLnBrk="1" hangingPunct="1">
              <a:buFont typeface="Wingdings" panose="05000000000000000000" pitchFamily="2" charset="2"/>
              <a:buNone/>
            </a:pPr>
            <a:r>
              <a:rPr lang="en-US" altLang="en-US">
                <a:solidFill>
                  <a:srgbClr val="C00000"/>
                </a:solidFill>
                <a:latin typeface="Verdana" panose="020B0604030504040204" pitchFamily="34" charset="0"/>
              </a:rPr>
              <a:t>Gatorade determined it needed to see more growth within the teenage segment of its customer base so it launched the </a:t>
            </a:r>
            <a:r>
              <a:rPr lang="ja-JP" altLang="en-US">
                <a:solidFill>
                  <a:srgbClr val="C00000"/>
                </a:solidFill>
                <a:latin typeface="Verdana" panose="020B0604030504040204" pitchFamily="34" charset="0"/>
              </a:rPr>
              <a:t>“</a:t>
            </a:r>
            <a:r>
              <a:rPr lang="en-US" altLang="ja-JP">
                <a:solidFill>
                  <a:srgbClr val="C00000"/>
                </a:solidFill>
                <a:latin typeface="Verdana" panose="020B0604030504040204" pitchFamily="34" charset="0"/>
              </a:rPr>
              <a:t>G Series</a:t>
            </a:r>
            <a:r>
              <a:rPr lang="ja-JP" altLang="en-US">
                <a:solidFill>
                  <a:srgbClr val="C00000"/>
                </a:solidFill>
                <a:latin typeface="Verdana" panose="020B0604030504040204" pitchFamily="34" charset="0"/>
              </a:rPr>
              <a:t>”</a:t>
            </a:r>
            <a:r>
              <a:rPr lang="en-US" altLang="ja-JP">
                <a:solidFill>
                  <a:srgbClr val="C00000"/>
                </a:solidFill>
                <a:latin typeface="Verdana" panose="020B0604030504040204" pitchFamily="34" charset="0"/>
              </a:rPr>
              <a:t> campaign</a:t>
            </a:r>
            <a:endParaRPr lang="en-US" altLang="en-US">
              <a:solidFill>
                <a:srgbClr val="C00000"/>
              </a:solidFill>
              <a:latin typeface="Verdana" panose="020B0604030504040204" pitchFamily="34" charset="0"/>
            </a:endParaRPr>
          </a:p>
        </p:txBody>
      </p:sp>
      <p:pic>
        <p:nvPicPr>
          <p:cNvPr id="168962" name="Picture 2">
            <a:extLst>
              <a:ext uri="{FF2B5EF4-FFF2-40B4-BE49-F238E27FC236}">
                <a16:creationId xmlns:a16="http://schemas.microsoft.com/office/drawing/2014/main" id="{6A626BDB-AF7E-4395-9F4F-B2A3C9ED4E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4648200"/>
            <a:ext cx="25908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2837"/>
                                        </p:tgtEl>
                                        <p:attrNameLst>
                                          <p:attrName>style.visibility</p:attrName>
                                        </p:attrNameLst>
                                      </p:cBhvr>
                                      <p:to>
                                        <p:strVal val="visible"/>
                                      </p:to>
                                    </p:set>
                                    <p:animEffect transition="in" filter="diamond(in)">
                                      <p:cBhvr>
                                        <p:cTn id="7" dur="1000"/>
                                        <p:tgtEl>
                                          <p:spTgt spid="162837"/>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168962"/>
                                        </p:tgtEl>
                                        <p:attrNameLst>
                                          <p:attrName>style.visibility</p:attrName>
                                        </p:attrNameLst>
                                      </p:cBhvr>
                                      <p:to>
                                        <p:strVal val="visible"/>
                                      </p:to>
                                    </p:set>
                                    <p:animEffect transition="in" filter="dissolve">
                                      <p:cBhvr>
                                        <p:cTn id="11" dur="500"/>
                                        <p:tgtEl>
                                          <p:spTgt spid="168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4">
            <a:extLst>
              <a:ext uri="{FF2B5EF4-FFF2-40B4-BE49-F238E27FC236}">
                <a16:creationId xmlns:a16="http://schemas.microsoft.com/office/drawing/2014/main" id="{FE787578-86A3-479F-AE96-E506F9274D0D}"/>
              </a:ext>
            </a:extLst>
          </p:cNvPr>
          <p:cNvGrpSpPr>
            <a:grpSpLocks/>
          </p:cNvGrpSpPr>
          <p:nvPr/>
        </p:nvGrpSpPr>
        <p:grpSpPr bwMode="auto">
          <a:xfrm>
            <a:off x="0" y="0"/>
            <a:ext cx="9144000" cy="976313"/>
            <a:chOff x="0" y="0"/>
            <a:chExt cx="5760" cy="615"/>
          </a:xfrm>
        </p:grpSpPr>
        <p:sp>
          <p:nvSpPr>
            <p:cNvPr id="79878" name="Text Box 5">
              <a:extLst>
                <a:ext uri="{FF2B5EF4-FFF2-40B4-BE49-F238E27FC236}">
                  <a16:creationId xmlns:a16="http://schemas.microsoft.com/office/drawing/2014/main" id="{EF6EACFB-ABDC-4DFA-90BC-9FFD150A7FD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9879" name="Text Box 6">
              <a:extLst>
                <a:ext uri="{FF2B5EF4-FFF2-40B4-BE49-F238E27FC236}">
                  <a16:creationId xmlns:a16="http://schemas.microsoft.com/office/drawing/2014/main" id="{684A1D5B-258C-4156-8246-9E936AF185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9874" name="Text Box 7">
            <a:extLst>
              <a:ext uri="{FF2B5EF4-FFF2-40B4-BE49-F238E27FC236}">
                <a16:creationId xmlns:a16="http://schemas.microsoft.com/office/drawing/2014/main" id="{568C0F91-727E-4E63-9AA4-B5E62034F69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9875" name="Rectangle 18">
            <a:extLst>
              <a:ext uri="{FF2B5EF4-FFF2-40B4-BE49-F238E27FC236}">
                <a16:creationId xmlns:a16="http://schemas.microsoft.com/office/drawing/2014/main" id="{4FF0CDAA-32CD-4E6F-8A10-14F65B7A091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39034909-1763-4A6A-94F9-02603F828230}"/>
              </a:ext>
            </a:extLst>
          </p:cNvPr>
          <p:cNvSpPr>
            <a:spLocks noChangeArrowheads="1"/>
          </p:cNvSpPr>
          <p:nvPr/>
        </p:nvSpPr>
        <p:spPr bwMode="auto">
          <a:xfrm>
            <a:off x="228600" y="3429000"/>
            <a:ext cx="86106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dirty="0">
                <a:latin typeface="Verdana" panose="020B0604030504040204" pitchFamily="34" charset="0"/>
              </a:rPr>
              <a:t>In an effort to forge a better connection with the community, a Minor League Baseball franchise in Akron, Ohio changed their team name from the </a:t>
            </a:r>
            <a:r>
              <a:rPr lang="ja-JP" altLang="en-US" dirty="0">
                <a:latin typeface="Verdana" panose="020B0604030504040204" pitchFamily="34" charset="0"/>
              </a:rPr>
              <a:t>“</a:t>
            </a:r>
            <a:r>
              <a:rPr lang="en-US" altLang="ja-JP" dirty="0" err="1">
                <a:latin typeface="Verdana" panose="020B0604030504040204" pitchFamily="34" charset="0"/>
              </a:rPr>
              <a:t>Aeros</a:t>
            </a:r>
            <a:r>
              <a:rPr lang="ja-JP" altLang="en-US" dirty="0">
                <a:latin typeface="Verdana" panose="020B0604030504040204" pitchFamily="34" charset="0"/>
              </a:rPr>
              <a:t>”</a:t>
            </a:r>
            <a:r>
              <a:rPr lang="en-US" altLang="ja-JP" dirty="0">
                <a:latin typeface="Verdana" panose="020B0604030504040204" pitchFamily="34" charset="0"/>
              </a:rPr>
              <a:t> to the </a:t>
            </a:r>
            <a:r>
              <a:rPr lang="ja-JP" altLang="en-US" dirty="0">
                <a:latin typeface="Verdana" panose="020B0604030504040204" pitchFamily="34" charset="0"/>
              </a:rPr>
              <a:t>“</a:t>
            </a:r>
            <a:r>
              <a:rPr lang="en-US" altLang="ja-JP" dirty="0">
                <a:latin typeface="Verdana" panose="020B0604030504040204" pitchFamily="34" charset="0"/>
              </a:rPr>
              <a:t>RubberDucks</a:t>
            </a:r>
            <a:r>
              <a:rPr lang="ja-JP" altLang="en-US" dirty="0">
                <a:latin typeface="Verdana" panose="020B0604030504040204" pitchFamily="34" charset="0"/>
              </a:rPr>
              <a:t>”</a:t>
            </a:r>
            <a:r>
              <a:rPr lang="en-US" altLang="ja-JP" dirty="0">
                <a:latin typeface="Verdana" panose="020B0604030504040204" pitchFamily="34" charset="0"/>
              </a:rPr>
              <a:t>, a tribute to the city</a:t>
            </a:r>
            <a:r>
              <a:rPr lang="ja-JP" altLang="en-US" dirty="0">
                <a:latin typeface="Verdana" panose="020B0604030504040204" pitchFamily="34" charset="0"/>
              </a:rPr>
              <a:t>’</a:t>
            </a:r>
            <a:r>
              <a:rPr lang="en-US" altLang="ja-JP" dirty="0">
                <a:latin typeface="Verdana" panose="020B0604030504040204" pitchFamily="34" charset="0"/>
              </a:rPr>
              <a:t>s longstanding connection to the rubber industry (not to mention that the rubber duck was invented in Akron). As a result, the team won </a:t>
            </a:r>
            <a:r>
              <a:rPr lang="ja-JP" altLang="en-US" dirty="0">
                <a:latin typeface="Verdana" panose="020B0604030504040204" pitchFamily="34" charset="0"/>
              </a:rPr>
              <a:t>“</a:t>
            </a:r>
            <a:r>
              <a:rPr lang="en-US" altLang="ja-JP" dirty="0">
                <a:latin typeface="Verdana" panose="020B0604030504040204" pitchFamily="34" charset="0"/>
              </a:rPr>
              <a:t>logo/branding of the year</a:t>
            </a:r>
            <a:r>
              <a:rPr lang="ja-JP" altLang="en-US" dirty="0">
                <a:latin typeface="Verdana" panose="020B0604030504040204" pitchFamily="34" charset="0"/>
              </a:rPr>
              <a:t>”</a:t>
            </a:r>
            <a:r>
              <a:rPr lang="en-US" altLang="ja-JP" dirty="0">
                <a:latin typeface="Verdana" panose="020B0604030504040204" pitchFamily="34" charset="0"/>
              </a:rPr>
              <a:t> honors from Ballpark Digest.</a:t>
            </a:r>
            <a:endParaRPr lang="en-US" altLang="en-US" dirty="0">
              <a:latin typeface="Verdana" panose="020B0604030504040204" pitchFamily="34" charset="0"/>
            </a:endParaRPr>
          </a:p>
        </p:txBody>
      </p:sp>
      <p:pic>
        <p:nvPicPr>
          <p:cNvPr id="79877" name="Picture 9" descr="duck">
            <a:extLst>
              <a:ext uri="{FF2B5EF4-FFF2-40B4-BE49-F238E27FC236}">
                <a16:creationId xmlns:a16="http://schemas.microsoft.com/office/drawing/2014/main" id="{D9EAF769-5904-4F8A-B738-49B1EA6125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600200"/>
            <a:ext cx="31242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2837"/>
                                        </p:tgtEl>
                                        <p:attrNameLst>
                                          <p:attrName>style.visibility</p:attrName>
                                        </p:attrNameLst>
                                      </p:cBhvr>
                                      <p:to>
                                        <p:strVal val="visible"/>
                                      </p:to>
                                    </p:set>
                                    <p:animEffect transition="in" filter="diamond(in)">
                                      <p:cBhvr>
                                        <p:cTn id="7" dur="1000"/>
                                        <p:tgtEl>
                                          <p:spTgt spid="162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4">
            <a:extLst>
              <a:ext uri="{FF2B5EF4-FFF2-40B4-BE49-F238E27FC236}">
                <a16:creationId xmlns:a16="http://schemas.microsoft.com/office/drawing/2014/main" id="{FE787578-86A3-479F-AE96-E506F9274D0D}"/>
              </a:ext>
            </a:extLst>
          </p:cNvPr>
          <p:cNvGrpSpPr>
            <a:grpSpLocks/>
          </p:cNvGrpSpPr>
          <p:nvPr/>
        </p:nvGrpSpPr>
        <p:grpSpPr bwMode="auto">
          <a:xfrm>
            <a:off x="0" y="0"/>
            <a:ext cx="9144000" cy="976313"/>
            <a:chOff x="0" y="0"/>
            <a:chExt cx="5760" cy="615"/>
          </a:xfrm>
        </p:grpSpPr>
        <p:sp>
          <p:nvSpPr>
            <p:cNvPr id="79878" name="Text Box 5">
              <a:extLst>
                <a:ext uri="{FF2B5EF4-FFF2-40B4-BE49-F238E27FC236}">
                  <a16:creationId xmlns:a16="http://schemas.microsoft.com/office/drawing/2014/main" id="{EF6EACFB-ABDC-4DFA-90BC-9FFD150A7FD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79879" name="Text Box 6">
              <a:extLst>
                <a:ext uri="{FF2B5EF4-FFF2-40B4-BE49-F238E27FC236}">
                  <a16:creationId xmlns:a16="http://schemas.microsoft.com/office/drawing/2014/main" id="{684A1D5B-258C-4156-8246-9E936AF185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79874" name="Text Box 7">
            <a:extLst>
              <a:ext uri="{FF2B5EF4-FFF2-40B4-BE49-F238E27FC236}">
                <a16:creationId xmlns:a16="http://schemas.microsoft.com/office/drawing/2014/main" id="{568C0F91-727E-4E63-9AA4-B5E62034F690}"/>
              </a:ext>
            </a:extLst>
          </p:cNvPr>
          <p:cNvSpPr txBox="1">
            <a:spLocks noChangeArrowheads="1"/>
          </p:cNvSpPr>
          <p:nvPr/>
        </p:nvSpPr>
        <p:spPr bwMode="auto">
          <a:xfrm>
            <a:off x="2601493"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9875" name="Rectangle 18">
            <a:extLst>
              <a:ext uri="{FF2B5EF4-FFF2-40B4-BE49-F238E27FC236}">
                <a16:creationId xmlns:a16="http://schemas.microsoft.com/office/drawing/2014/main" id="{4FF0CDAA-32CD-4E6F-8A10-14F65B7A0911}"/>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39034909-1763-4A6A-94F9-02603F828230}"/>
              </a:ext>
            </a:extLst>
          </p:cNvPr>
          <p:cNvSpPr>
            <a:spLocks noChangeArrowheads="1"/>
          </p:cNvSpPr>
          <p:nvPr/>
        </p:nvSpPr>
        <p:spPr bwMode="auto">
          <a:xfrm>
            <a:off x="266700" y="1493838"/>
            <a:ext cx="86106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sz="2000" dirty="0">
                <a:solidFill>
                  <a:srgbClr val="C00000"/>
                </a:solidFill>
                <a:latin typeface="Verdana" panose="020B0604030504040204" pitchFamily="34" charset="0"/>
              </a:rPr>
              <a:t>Prior to the 2020 season (before many leagues were shut down because of the pandemic), several Minor League Baseball teams rebranded</a:t>
            </a:r>
          </a:p>
          <a:p>
            <a:pPr algn="just" eaLnBrk="1" hangingPunct="1">
              <a:buFont typeface="Wingdings" panose="05000000000000000000" pitchFamily="2" charset="2"/>
              <a:buNone/>
            </a:pPr>
            <a:endParaRPr lang="en-US" altLang="en-US" sz="1400" dirty="0">
              <a:latin typeface="Verdana" panose="020B0604030504040204" pitchFamily="34" charset="0"/>
            </a:endParaRP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The former Mobile </a:t>
            </a:r>
            <a:r>
              <a:rPr lang="en-US" altLang="en-US" sz="1800" dirty="0" err="1">
                <a:latin typeface="Verdana" panose="020B0604030504040204" pitchFamily="34" charset="0"/>
              </a:rPr>
              <a:t>BayBears</a:t>
            </a:r>
            <a:r>
              <a:rPr lang="en-US" altLang="en-US" sz="1800" dirty="0">
                <a:latin typeface="Verdana" panose="020B0604030504040204" pitchFamily="34" charset="0"/>
              </a:rPr>
              <a:t> became the Rocket City Trash Pandas </a:t>
            </a: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A move to Wichita, Kansas prompted the New Orleans Baby Cakes to become the Wichita Wind Surge </a:t>
            </a: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The Kannapolis Intimidators (Indiana) became the Kannapolis Cannon Ballers </a:t>
            </a: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The Fort Myers Miracle did away with their long-time identity that dated back to the franchise’s time in Miami, becoming the Fort Myers Mighty Mussels</a:t>
            </a: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The Connecticut Tigers became the Norwich Sea Unicorns</a:t>
            </a:r>
          </a:p>
          <a:p>
            <a:pPr marL="285750" indent="-285750" algn="just" eaLnBrk="1" hangingPunct="1">
              <a:buFont typeface="Arial" panose="020B0604020202020204" pitchFamily="34" charset="0"/>
              <a:buChar char="•"/>
            </a:pPr>
            <a:r>
              <a:rPr lang="en-US" altLang="en-US" sz="1800" dirty="0">
                <a:latin typeface="Verdana" panose="020B0604030504040204" pitchFamily="34" charset="0"/>
              </a:rPr>
              <a:t>The Missoula Osprey became the Missoula </a:t>
            </a:r>
            <a:r>
              <a:rPr lang="en-US" altLang="en-US" sz="1800" dirty="0" err="1">
                <a:latin typeface="Verdana" panose="020B0604030504040204" pitchFamily="34" charset="0"/>
              </a:rPr>
              <a:t>PaddleHeads</a:t>
            </a:r>
            <a:endParaRPr lang="en-US" altLang="en-US" sz="1800" dirty="0">
              <a:latin typeface="Verdana" panose="020B0604030504040204" pitchFamily="34" charset="0"/>
            </a:endParaRPr>
          </a:p>
        </p:txBody>
      </p:sp>
      <p:pic>
        <p:nvPicPr>
          <p:cNvPr id="12290" name="Picture 2" descr="Rocket City Trash Pandas Release 2020 Schedule">
            <a:extLst>
              <a:ext uri="{FF2B5EF4-FFF2-40B4-BE49-F238E27FC236}">
                <a16:creationId xmlns:a16="http://schemas.microsoft.com/office/drawing/2014/main" id="{D7A39123-F50F-43A2-84A5-01C5BD6832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788531"/>
            <a:ext cx="1367352" cy="84086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Kannapolis Cannon Ballers | Visit Cabarrus">
            <a:extLst>
              <a:ext uri="{FF2B5EF4-FFF2-40B4-BE49-F238E27FC236}">
                <a16:creationId xmlns:a16="http://schemas.microsoft.com/office/drawing/2014/main" id="{4242115A-9BD8-4446-BD13-B073DFB0F0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8164" y="5762363"/>
            <a:ext cx="1658148" cy="904875"/>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Sports Jobs - TeamWork Online's Portal to Jobs in Sports">
            <a:extLst>
              <a:ext uri="{FF2B5EF4-FFF2-40B4-BE49-F238E27FC236}">
                <a16:creationId xmlns:a16="http://schemas.microsoft.com/office/drawing/2014/main" id="{8CE4C70F-43C5-40A0-9166-F7639C29F2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5091" y="5710415"/>
            <a:ext cx="880269" cy="91898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Fort Myers Mighty Mussels Official Store">
            <a:extLst>
              <a:ext uri="{FF2B5EF4-FFF2-40B4-BE49-F238E27FC236}">
                <a16:creationId xmlns:a16="http://schemas.microsoft.com/office/drawing/2014/main" id="{D1E9115D-AEA7-4173-8DB5-1FB01D13A4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2983" y="5830341"/>
            <a:ext cx="1333356" cy="697697"/>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content.sportslogos.net/logos/46/6703/full/6100...">
            <a:extLst>
              <a:ext uri="{FF2B5EF4-FFF2-40B4-BE49-F238E27FC236}">
                <a16:creationId xmlns:a16="http://schemas.microsoft.com/office/drawing/2014/main" id="{3B820408-9C0D-4167-8B84-E021D5A0C4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78093" y="5861304"/>
            <a:ext cx="1150813" cy="706503"/>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Missoula PaddleHeads Official Store">
            <a:extLst>
              <a:ext uri="{FF2B5EF4-FFF2-40B4-BE49-F238E27FC236}">
                <a16:creationId xmlns:a16="http://schemas.microsoft.com/office/drawing/2014/main" id="{4946A316-67DD-4867-983A-F1F2948967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0660" y="5851222"/>
            <a:ext cx="1367352" cy="715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893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2837"/>
                                        </p:tgtEl>
                                        <p:attrNameLst>
                                          <p:attrName>style.visibility</p:attrName>
                                        </p:attrNameLst>
                                      </p:cBhvr>
                                      <p:to>
                                        <p:strVal val="visible"/>
                                      </p:to>
                                    </p:set>
                                    <p:animEffect transition="in" filter="diamond(in)">
                                      <p:cBhvr>
                                        <p:cTn id="7" dur="1000"/>
                                        <p:tgtEl>
                                          <p:spTgt spid="162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7" name="Group 4">
            <a:extLst>
              <a:ext uri="{FF2B5EF4-FFF2-40B4-BE49-F238E27FC236}">
                <a16:creationId xmlns:a16="http://schemas.microsoft.com/office/drawing/2014/main" id="{1176957A-6C45-4632-AB9A-CA604BEF6AA4}"/>
              </a:ext>
            </a:extLst>
          </p:cNvPr>
          <p:cNvGrpSpPr>
            <a:grpSpLocks/>
          </p:cNvGrpSpPr>
          <p:nvPr/>
        </p:nvGrpSpPr>
        <p:grpSpPr bwMode="auto">
          <a:xfrm>
            <a:off x="0" y="0"/>
            <a:ext cx="9144000" cy="976313"/>
            <a:chOff x="0" y="0"/>
            <a:chExt cx="5760" cy="615"/>
          </a:xfrm>
        </p:grpSpPr>
        <p:sp>
          <p:nvSpPr>
            <p:cNvPr id="80904" name="Text Box 5">
              <a:extLst>
                <a:ext uri="{FF2B5EF4-FFF2-40B4-BE49-F238E27FC236}">
                  <a16:creationId xmlns:a16="http://schemas.microsoft.com/office/drawing/2014/main" id="{FB43FEA9-9ABD-47C3-B47E-7A39A5AA11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0905" name="Text Box 6">
              <a:extLst>
                <a:ext uri="{FF2B5EF4-FFF2-40B4-BE49-F238E27FC236}">
                  <a16:creationId xmlns:a16="http://schemas.microsoft.com/office/drawing/2014/main" id="{0034701E-96BC-4AD4-ABF4-257C42FA916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0898" name="Text Box 7">
            <a:extLst>
              <a:ext uri="{FF2B5EF4-FFF2-40B4-BE49-F238E27FC236}">
                <a16:creationId xmlns:a16="http://schemas.microsoft.com/office/drawing/2014/main" id="{25ED3FFE-D1E6-445B-8CE2-BC59244C91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0899" name="Rectangle 18">
            <a:extLst>
              <a:ext uri="{FF2B5EF4-FFF2-40B4-BE49-F238E27FC236}">
                <a16:creationId xmlns:a16="http://schemas.microsoft.com/office/drawing/2014/main" id="{78CD1139-4385-4DAE-B8D1-CB0703B649C5}"/>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3" name="Rectangle 2">
            <a:extLst>
              <a:ext uri="{FF2B5EF4-FFF2-40B4-BE49-F238E27FC236}">
                <a16:creationId xmlns:a16="http://schemas.microsoft.com/office/drawing/2014/main" id="{CE96FEE9-179C-4FB7-A4CA-9A77B1E6824E}"/>
              </a:ext>
            </a:extLst>
          </p:cNvPr>
          <p:cNvSpPr/>
          <p:nvPr/>
        </p:nvSpPr>
        <p:spPr>
          <a:xfrm>
            <a:off x="685800" y="1810670"/>
            <a:ext cx="7772400" cy="3046988"/>
          </a:xfrm>
          <a:prstGeom prst="rect">
            <a:avLst/>
          </a:prstGeom>
        </p:spPr>
        <p:txBody>
          <a:bodyPr wrap="square">
            <a:spAutoFit/>
          </a:bodyPr>
          <a:lstStyle/>
          <a:p>
            <a:r>
              <a:rPr lang="en-US" sz="2400" dirty="0">
                <a:latin typeface="Verdana" panose="020B0604030504040204" pitchFamily="34" charset="0"/>
                <a:ea typeface="Verdana" panose="020B0604030504040204" pitchFamily="34" charset="0"/>
              </a:rPr>
              <a:t>Often times a re-branding effort includes the development a new logo or the alteration of an existing logo</a:t>
            </a:r>
          </a:p>
          <a:p>
            <a:endParaRPr lang="en-US" sz="2400" dirty="0">
              <a:latin typeface="Verdana" panose="020B0604030504040204" pitchFamily="34" charset="0"/>
              <a:ea typeface="Verdana" panose="020B0604030504040204" pitchFamily="34" charset="0"/>
            </a:endParaRPr>
          </a:p>
          <a:p>
            <a:r>
              <a:rPr lang="en-US" sz="2400" dirty="0">
                <a:latin typeface="Verdana" panose="020B0604030504040204" pitchFamily="34" charset="0"/>
                <a:ea typeface="Verdana" panose="020B0604030504040204" pitchFamily="34" charset="0"/>
              </a:rPr>
              <a:t>Because re-branding can be such a valuable marketing tool, many sports properties have recently included a logo update or, in some cases, a complete re-design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F00B979E-FD7C-4DAE-B083-94B2ACA9BDFF}"/>
              </a:ext>
            </a:extLst>
          </p:cNvPr>
          <p:cNvSpPr>
            <a:spLocks noChangeArrowheads="1"/>
          </p:cNvSpPr>
          <p:nvPr/>
        </p:nvSpPr>
        <p:spPr bwMode="auto">
          <a:xfrm>
            <a:off x="152400" y="1752600"/>
            <a:ext cx="89154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71475" lvl="6" indent="-371475" fontAlgn="base">
              <a:spcBef>
                <a:spcPct val="0"/>
              </a:spcBef>
              <a:spcAft>
                <a:spcPct val="0"/>
              </a:spcAft>
              <a:defRPr/>
            </a:pPr>
            <a:r>
              <a:rPr lang="en-US" sz="2400" dirty="0">
                <a:solidFill>
                  <a:schemeClr val="accent6"/>
                </a:solidFill>
                <a:latin typeface="Verdana" charset="0"/>
                <a:ea typeface="ＭＳ Ｐゴシック" charset="0"/>
                <a:cs typeface="ＭＳ Ｐゴシック" charset="0"/>
              </a:rPr>
              <a:t>	In 2018, the Los Angeles Rams announced that the team’s “throwback” color scheme would become the primary colors for the 2019 NFL season</a:t>
            </a:r>
          </a:p>
        </p:txBody>
      </p:sp>
      <p:pic>
        <p:nvPicPr>
          <p:cNvPr id="81928" name="Picture 8" descr="https://pbs.twimg.com/media/DjJEQznU8AE5mn-.jpg">
            <a:extLst>
              <a:ext uri="{FF2B5EF4-FFF2-40B4-BE49-F238E27FC236}">
                <a16:creationId xmlns:a16="http://schemas.microsoft.com/office/drawing/2014/main" id="{5F7A9F97-AFEC-4D16-AC1D-08A5199E38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271836"/>
            <a:ext cx="5257800" cy="29575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28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7"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sp>
        <p:nvSpPr>
          <p:cNvPr id="2" name="Rectangle 1">
            <a:extLst>
              <a:ext uri="{FF2B5EF4-FFF2-40B4-BE49-F238E27FC236}">
                <a16:creationId xmlns:a16="http://schemas.microsoft.com/office/drawing/2014/main" id="{B27B967D-D956-4749-B722-380D279AFD08}"/>
              </a:ext>
            </a:extLst>
          </p:cNvPr>
          <p:cNvSpPr/>
          <p:nvPr/>
        </p:nvSpPr>
        <p:spPr>
          <a:xfrm>
            <a:off x="571500" y="1750637"/>
            <a:ext cx="8001000" cy="1200329"/>
          </a:xfrm>
          <a:prstGeom prst="rect">
            <a:avLst/>
          </a:prstGeom>
        </p:spPr>
        <p:txBody>
          <a:bodyPr wrap="square">
            <a:spAutoFit/>
          </a:bodyPr>
          <a:lstStyle/>
          <a:p>
            <a:pPr algn="ctr"/>
            <a:r>
              <a:rPr lang="en-US" sz="2400" dirty="0">
                <a:solidFill>
                  <a:srgbClr val="006600"/>
                </a:solidFill>
                <a:latin typeface="Verdana" panose="020B0604030504040204" pitchFamily="34" charset="0"/>
                <a:ea typeface="Verdana" panose="020B0604030504040204" pitchFamily="34" charset="0"/>
                <a:cs typeface="Verdana" panose="020B0604030504040204" pitchFamily="34" charset="0"/>
              </a:rPr>
              <a:t>In 2019, the New York Jets introduced the team’s first uniform change in 20 years along with an altered logo with a “Gotham Green” color scheme</a:t>
            </a:r>
          </a:p>
        </p:txBody>
      </p:sp>
      <p:pic>
        <p:nvPicPr>
          <p:cNvPr id="3" name="Picture 2">
            <a:extLst>
              <a:ext uri="{FF2B5EF4-FFF2-40B4-BE49-F238E27FC236}">
                <a16:creationId xmlns:a16="http://schemas.microsoft.com/office/drawing/2014/main" id="{29772C49-C30E-5945-AB7E-B31A992BED57}"/>
              </a:ext>
            </a:extLst>
          </p:cNvPr>
          <p:cNvPicPr>
            <a:picLocks noChangeAspect="1"/>
          </p:cNvPicPr>
          <p:nvPr/>
        </p:nvPicPr>
        <p:blipFill>
          <a:blip r:embed="rId2"/>
          <a:stretch>
            <a:fillRect/>
          </a:stretch>
        </p:blipFill>
        <p:spPr>
          <a:xfrm>
            <a:off x="1866900" y="3349493"/>
            <a:ext cx="5410200" cy="3045943"/>
          </a:xfrm>
          <a:prstGeom prst="rect">
            <a:avLst/>
          </a:prstGeom>
        </p:spPr>
      </p:pic>
    </p:spTree>
    <p:extLst>
      <p:ext uri="{BB962C8B-B14F-4D97-AF65-F5344CB8AC3E}">
        <p14:creationId xmlns:p14="http://schemas.microsoft.com/office/powerpoint/2010/main" val="38815727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32981" y="94421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Branding</a:t>
            </a:r>
            <a:r>
              <a:rPr lang="en-US" altLang="en-US" sz="1800" dirty="0"/>
              <a:t> </a:t>
            </a:r>
          </a:p>
        </p:txBody>
      </p:sp>
      <p:sp>
        <p:nvSpPr>
          <p:cNvPr id="2" name="Rectangle 1">
            <a:extLst>
              <a:ext uri="{FF2B5EF4-FFF2-40B4-BE49-F238E27FC236}">
                <a16:creationId xmlns:a16="http://schemas.microsoft.com/office/drawing/2014/main" id="{B27B967D-D956-4749-B722-380D279AFD08}"/>
              </a:ext>
            </a:extLst>
          </p:cNvPr>
          <p:cNvSpPr/>
          <p:nvPr/>
        </p:nvSpPr>
        <p:spPr>
          <a:xfrm>
            <a:off x="228600" y="1743600"/>
            <a:ext cx="8382000" cy="1200329"/>
          </a:xfrm>
          <a:prstGeom prst="rect">
            <a:avLst/>
          </a:prstGeom>
        </p:spPr>
        <p:txBody>
          <a:bodyPr wrap="square">
            <a:spAutoFit/>
          </a:bodyPr>
          <a:lstStyle/>
          <a:p>
            <a:pPr algn="ctr"/>
            <a:r>
              <a:rPr lang="en-US" sz="2400" dirty="0">
                <a:solidFill>
                  <a:srgbClr val="006600"/>
                </a:solidFill>
                <a:latin typeface="Verdana" panose="020B0604030504040204" pitchFamily="34" charset="0"/>
                <a:ea typeface="Verdana" panose="020B0604030504040204" pitchFamily="34" charset="0"/>
                <a:cs typeface="Verdana" panose="020B0604030504040204" pitchFamily="34" charset="0"/>
              </a:rPr>
              <a:t>In June of 2020, the Charlotte 49ers (UNC-Charlotte) unveiled their new logos around campus, in athletic facilities, on uniforms and merchandise</a:t>
            </a:r>
          </a:p>
        </p:txBody>
      </p:sp>
      <p:pic>
        <p:nvPicPr>
          <p:cNvPr id="13320" name="Picture 8">
            <a:extLst>
              <a:ext uri="{FF2B5EF4-FFF2-40B4-BE49-F238E27FC236}">
                <a16:creationId xmlns:a16="http://schemas.microsoft.com/office/drawing/2014/main" id="{17B1DA17-F4B5-4D14-A255-F8ECC3313C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3493997"/>
            <a:ext cx="4804833" cy="2702719"/>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Another Charlotte 48ers logo">
            <a:extLst>
              <a:ext uri="{FF2B5EF4-FFF2-40B4-BE49-F238E27FC236}">
                <a16:creationId xmlns:a16="http://schemas.microsoft.com/office/drawing/2014/main" id="{7926C2E1-D67B-4BD9-952B-385319D78E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981" y="3307813"/>
            <a:ext cx="2362200" cy="1137629"/>
          </a:xfrm>
          <a:prstGeom prst="rect">
            <a:avLst/>
          </a:prstGeom>
          <a:noFill/>
          <a:extLst>
            <a:ext uri="{909E8E84-426E-40DD-AFC4-6F175D3DCCD1}">
              <a14:hiddenFill xmlns:a14="http://schemas.microsoft.com/office/drawing/2010/main">
                <a:solidFill>
                  <a:srgbClr val="FFFFFF"/>
                </a:solidFill>
              </a14:hiddenFill>
            </a:ext>
          </a:extLst>
        </p:spPr>
      </p:pic>
      <p:pic>
        <p:nvPicPr>
          <p:cNvPr id="13324" name="Picture 12">
            <a:extLst>
              <a:ext uri="{FF2B5EF4-FFF2-40B4-BE49-F238E27FC236}">
                <a16:creationId xmlns:a16="http://schemas.microsoft.com/office/drawing/2014/main" id="{97377853-F739-4D4F-8A61-BCE196B3C2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181" y="4661784"/>
            <a:ext cx="2971800" cy="1671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5630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Branding</a:t>
            </a:r>
            <a:r>
              <a:rPr lang="en-US" altLang="en-US" sz="1800" dirty="0"/>
              <a:t> </a:t>
            </a:r>
          </a:p>
        </p:txBody>
      </p:sp>
      <p:sp>
        <p:nvSpPr>
          <p:cNvPr id="2" name="Rectangle 1">
            <a:extLst>
              <a:ext uri="{FF2B5EF4-FFF2-40B4-BE49-F238E27FC236}">
                <a16:creationId xmlns:a16="http://schemas.microsoft.com/office/drawing/2014/main" id="{B27B967D-D956-4749-B722-380D279AFD08}"/>
              </a:ext>
            </a:extLst>
          </p:cNvPr>
          <p:cNvSpPr/>
          <p:nvPr/>
        </p:nvSpPr>
        <p:spPr>
          <a:xfrm>
            <a:off x="1257300" y="1743600"/>
            <a:ext cx="6629400" cy="1200329"/>
          </a:xfrm>
          <a:prstGeom prst="rect">
            <a:avLst/>
          </a:prstGeom>
        </p:spPr>
        <p:txBody>
          <a:bodyPr wrap="square">
            <a:spAutoFit/>
          </a:bodyPr>
          <a:lstStyle/>
          <a:p>
            <a:pPr algn="ctr"/>
            <a:r>
              <a:rPr lang="en-US" sz="2400" dirty="0">
                <a:solidFill>
                  <a:srgbClr val="CC6600"/>
                </a:solidFill>
                <a:latin typeface="Verdana" panose="020B0604030504040204" pitchFamily="34" charset="0"/>
                <a:ea typeface="Verdana" panose="020B0604030504040204" pitchFamily="34" charset="0"/>
                <a:cs typeface="Verdana" panose="020B0604030504040204" pitchFamily="34" charset="0"/>
              </a:rPr>
              <a:t>Auburn University introduced a slight tweak to the team’s “shield” logo just prior to the 2019 football season</a:t>
            </a:r>
          </a:p>
        </p:txBody>
      </p:sp>
      <p:pic>
        <p:nvPicPr>
          <p:cNvPr id="4" name="Picture 3">
            <a:extLst>
              <a:ext uri="{FF2B5EF4-FFF2-40B4-BE49-F238E27FC236}">
                <a16:creationId xmlns:a16="http://schemas.microsoft.com/office/drawing/2014/main" id="{89AD05BF-33F3-9046-B522-F3F06907FA8E}"/>
              </a:ext>
            </a:extLst>
          </p:cNvPr>
          <p:cNvPicPr>
            <a:picLocks noChangeAspect="1"/>
          </p:cNvPicPr>
          <p:nvPr/>
        </p:nvPicPr>
        <p:blipFill>
          <a:blip r:embed="rId2"/>
          <a:stretch>
            <a:fillRect/>
          </a:stretch>
        </p:blipFill>
        <p:spPr>
          <a:xfrm>
            <a:off x="1066800" y="3263793"/>
            <a:ext cx="3200400" cy="2821093"/>
          </a:xfrm>
          <a:prstGeom prst="rect">
            <a:avLst/>
          </a:prstGeom>
        </p:spPr>
      </p:pic>
      <p:pic>
        <p:nvPicPr>
          <p:cNvPr id="5" name="Picture 4">
            <a:extLst>
              <a:ext uri="{FF2B5EF4-FFF2-40B4-BE49-F238E27FC236}">
                <a16:creationId xmlns:a16="http://schemas.microsoft.com/office/drawing/2014/main" id="{0341F383-4689-6947-AB36-E9183DFCF6AC}"/>
              </a:ext>
            </a:extLst>
          </p:cNvPr>
          <p:cNvPicPr>
            <a:picLocks noChangeAspect="1"/>
          </p:cNvPicPr>
          <p:nvPr/>
        </p:nvPicPr>
        <p:blipFill>
          <a:blip r:embed="rId3"/>
          <a:stretch>
            <a:fillRect/>
          </a:stretch>
        </p:blipFill>
        <p:spPr>
          <a:xfrm>
            <a:off x="4751832" y="3429000"/>
            <a:ext cx="3706368" cy="2438400"/>
          </a:xfrm>
          <a:prstGeom prst="rect">
            <a:avLst/>
          </a:prstGeom>
        </p:spPr>
      </p:pic>
      <p:sp>
        <p:nvSpPr>
          <p:cNvPr id="6" name="Rectangle 5">
            <a:extLst>
              <a:ext uri="{FF2B5EF4-FFF2-40B4-BE49-F238E27FC236}">
                <a16:creationId xmlns:a16="http://schemas.microsoft.com/office/drawing/2014/main" id="{FDFFE31D-7196-2243-8EA2-C5962B89B030}"/>
              </a:ext>
            </a:extLst>
          </p:cNvPr>
          <p:cNvSpPr/>
          <p:nvPr/>
        </p:nvSpPr>
        <p:spPr>
          <a:xfrm>
            <a:off x="2324100" y="5995050"/>
            <a:ext cx="1143000" cy="461665"/>
          </a:xfrm>
          <a:prstGeom prst="rect">
            <a:avLst/>
          </a:prstGeom>
        </p:spPr>
        <p:txBody>
          <a:bodyPr wrap="square">
            <a:spAutoFit/>
          </a:bodyPr>
          <a:lstStyle/>
          <a:p>
            <a:r>
              <a:rPr lang="en-US" altLang="en-US" sz="2400" i="1" dirty="0">
                <a:latin typeface="Verdana" panose="020B0604030504040204" pitchFamily="34" charset="0"/>
              </a:rPr>
              <a:t>OLD</a:t>
            </a:r>
            <a:endParaRPr lang="en-US" sz="2400" i="1" dirty="0"/>
          </a:p>
        </p:txBody>
      </p:sp>
      <p:sp>
        <p:nvSpPr>
          <p:cNvPr id="12" name="Rectangle 11">
            <a:extLst>
              <a:ext uri="{FF2B5EF4-FFF2-40B4-BE49-F238E27FC236}">
                <a16:creationId xmlns:a16="http://schemas.microsoft.com/office/drawing/2014/main" id="{40DD39BB-3D42-1140-9040-78DA6A75886F}"/>
              </a:ext>
            </a:extLst>
          </p:cNvPr>
          <p:cNvSpPr/>
          <p:nvPr/>
        </p:nvSpPr>
        <p:spPr>
          <a:xfrm>
            <a:off x="6172200" y="5949304"/>
            <a:ext cx="1143000" cy="461665"/>
          </a:xfrm>
          <a:prstGeom prst="rect">
            <a:avLst/>
          </a:prstGeom>
        </p:spPr>
        <p:txBody>
          <a:bodyPr wrap="square">
            <a:spAutoFit/>
          </a:bodyPr>
          <a:lstStyle/>
          <a:p>
            <a:r>
              <a:rPr lang="en-US" altLang="en-US" sz="2400" i="1" dirty="0">
                <a:latin typeface="Verdana" panose="020B0604030504040204" pitchFamily="34" charset="0"/>
              </a:rPr>
              <a:t>NEW</a:t>
            </a:r>
            <a:endParaRPr lang="en-US" sz="2400" i="1" dirty="0"/>
          </a:p>
        </p:txBody>
      </p:sp>
    </p:spTree>
    <p:extLst>
      <p:ext uri="{BB962C8B-B14F-4D97-AF65-F5344CB8AC3E}">
        <p14:creationId xmlns:p14="http://schemas.microsoft.com/office/powerpoint/2010/main" val="1646135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5">
            <a:extLst>
              <a:ext uri="{FF2B5EF4-FFF2-40B4-BE49-F238E27FC236}">
                <a16:creationId xmlns:a16="http://schemas.microsoft.com/office/drawing/2014/main" id="{86AA3B12-BEB9-4FD4-9825-3281404B2339}"/>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grpSp>
        <p:nvGrpSpPr>
          <p:cNvPr id="18434" name="Group 6">
            <a:extLst>
              <a:ext uri="{FF2B5EF4-FFF2-40B4-BE49-F238E27FC236}">
                <a16:creationId xmlns:a16="http://schemas.microsoft.com/office/drawing/2014/main" id="{6882ACB6-C51E-4D8A-8444-D2236E0EB1D2}"/>
              </a:ext>
            </a:extLst>
          </p:cNvPr>
          <p:cNvGrpSpPr>
            <a:grpSpLocks/>
          </p:cNvGrpSpPr>
          <p:nvPr/>
        </p:nvGrpSpPr>
        <p:grpSpPr bwMode="auto">
          <a:xfrm>
            <a:off x="0" y="0"/>
            <a:ext cx="9144000" cy="976313"/>
            <a:chOff x="0" y="0"/>
            <a:chExt cx="5760" cy="615"/>
          </a:xfrm>
        </p:grpSpPr>
        <p:sp>
          <p:nvSpPr>
            <p:cNvPr id="18439" name="Text Box 7">
              <a:extLst>
                <a:ext uri="{FF2B5EF4-FFF2-40B4-BE49-F238E27FC236}">
                  <a16:creationId xmlns:a16="http://schemas.microsoft.com/office/drawing/2014/main" id="{E1C22243-FCCE-4B33-AC40-5BE108FC70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18440" name="Text Box 8">
              <a:extLst>
                <a:ext uri="{FF2B5EF4-FFF2-40B4-BE49-F238E27FC236}">
                  <a16:creationId xmlns:a16="http://schemas.microsoft.com/office/drawing/2014/main" id="{95EFAF36-A6D4-4A8D-A476-793736DC84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18435" name="Text Box 9">
            <a:extLst>
              <a:ext uri="{FF2B5EF4-FFF2-40B4-BE49-F238E27FC236}">
                <a16:creationId xmlns:a16="http://schemas.microsoft.com/office/drawing/2014/main" id="{1CFD44B7-5418-4F95-AE66-C9433AED3D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706" name="Rectangle 10">
            <a:extLst>
              <a:ext uri="{FF2B5EF4-FFF2-40B4-BE49-F238E27FC236}">
                <a16:creationId xmlns:a16="http://schemas.microsoft.com/office/drawing/2014/main" id="{F1ED7D45-7B81-4060-AA85-005918F1C35F}"/>
              </a:ext>
            </a:extLst>
          </p:cNvPr>
          <p:cNvSpPr>
            <a:spLocks noChangeArrowheads="1"/>
          </p:cNvSpPr>
          <p:nvPr/>
        </p:nvSpPr>
        <p:spPr bwMode="auto">
          <a:xfrm>
            <a:off x="675690" y="2129895"/>
            <a:ext cx="779262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rgbClr val="C00000"/>
                </a:solidFill>
                <a:latin typeface="Verdana" panose="020B0604030504040204" pitchFamily="34" charset="0"/>
              </a:rPr>
              <a:t>]In 2020, a group in Nashville, in an effort to bring Major League Baseball to Nashville, filed a federal trademark application to register a trademark consisting of three red stars – a large one with two smaller ones on each side – as a logo</a:t>
            </a:r>
          </a:p>
        </p:txBody>
      </p:sp>
      <p:pic>
        <p:nvPicPr>
          <p:cNvPr id="2050" name="Picture 2" descr="Music City Baseball, a group trying to bring Major League Baseball to Nashville, recently filed an application to trademark this logo.">
            <a:extLst>
              <a:ext uri="{FF2B5EF4-FFF2-40B4-BE49-F238E27FC236}">
                <a16:creationId xmlns:a16="http://schemas.microsoft.com/office/drawing/2014/main" id="{1C91D9F4-2492-4C6F-83C1-A23C0A1933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1669" y="4442466"/>
            <a:ext cx="2857500"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353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Branding</a:t>
            </a:r>
            <a:r>
              <a:rPr lang="en-US" altLang="en-US" sz="1800" dirty="0"/>
              <a:t> </a:t>
            </a:r>
          </a:p>
        </p:txBody>
      </p:sp>
      <p:sp>
        <p:nvSpPr>
          <p:cNvPr id="2" name="Rectangle 1">
            <a:extLst>
              <a:ext uri="{FF2B5EF4-FFF2-40B4-BE49-F238E27FC236}">
                <a16:creationId xmlns:a16="http://schemas.microsoft.com/office/drawing/2014/main" id="{B27B967D-D956-4749-B722-380D279AFD08}"/>
              </a:ext>
            </a:extLst>
          </p:cNvPr>
          <p:cNvSpPr/>
          <p:nvPr/>
        </p:nvSpPr>
        <p:spPr>
          <a:xfrm>
            <a:off x="1257300" y="1743600"/>
            <a:ext cx="6629400" cy="1569660"/>
          </a:xfrm>
          <a:prstGeom prst="rect">
            <a:avLst/>
          </a:prstGeom>
        </p:spPr>
        <p:txBody>
          <a:bodyPr wrap="square">
            <a:spAutoFit/>
          </a:bodyPr>
          <a:lstStyle/>
          <a:p>
            <a:pPr algn="ctr"/>
            <a:r>
              <a:rPr lang="en-US" sz="2400" dirty="0">
                <a:solidFill>
                  <a:srgbClr val="000099"/>
                </a:solidFill>
                <a:latin typeface="Verdana" panose="020B0604030504040204" pitchFamily="34" charset="0"/>
                <a:ea typeface="Verdana" panose="020B0604030504040204" pitchFamily="34" charset="0"/>
                <a:cs typeface="Verdana" panose="020B0604030504040204" pitchFamily="34" charset="0"/>
              </a:rPr>
              <a:t>Walt Disney World introduced a subtle rebrand to Epcot in 2020 when they announced “Epcot” would become “EPCOT,” spelled in all capital letters</a:t>
            </a:r>
          </a:p>
        </p:txBody>
      </p:sp>
      <p:sp>
        <p:nvSpPr>
          <p:cNvPr id="6" name="Rectangle 5">
            <a:extLst>
              <a:ext uri="{FF2B5EF4-FFF2-40B4-BE49-F238E27FC236}">
                <a16:creationId xmlns:a16="http://schemas.microsoft.com/office/drawing/2014/main" id="{FDFFE31D-7196-2243-8EA2-C5962B89B030}"/>
              </a:ext>
            </a:extLst>
          </p:cNvPr>
          <p:cNvSpPr/>
          <p:nvPr/>
        </p:nvSpPr>
        <p:spPr>
          <a:xfrm>
            <a:off x="2324100" y="5995050"/>
            <a:ext cx="1143000" cy="461665"/>
          </a:xfrm>
          <a:prstGeom prst="rect">
            <a:avLst/>
          </a:prstGeom>
        </p:spPr>
        <p:txBody>
          <a:bodyPr wrap="square">
            <a:spAutoFit/>
          </a:bodyPr>
          <a:lstStyle/>
          <a:p>
            <a:r>
              <a:rPr lang="en-US" altLang="en-US" sz="2400" i="1" dirty="0">
                <a:latin typeface="Verdana" panose="020B0604030504040204" pitchFamily="34" charset="0"/>
              </a:rPr>
              <a:t>OLD</a:t>
            </a:r>
            <a:endParaRPr lang="en-US" sz="2400" i="1" dirty="0"/>
          </a:p>
        </p:txBody>
      </p:sp>
      <p:sp>
        <p:nvSpPr>
          <p:cNvPr id="12" name="Rectangle 11">
            <a:extLst>
              <a:ext uri="{FF2B5EF4-FFF2-40B4-BE49-F238E27FC236}">
                <a16:creationId xmlns:a16="http://schemas.microsoft.com/office/drawing/2014/main" id="{40DD39BB-3D42-1140-9040-78DA6A75886F}"/>
              </a:ext>
            </a:extLst>
          </p:cNvPr>
          <p:cNvSpPr/>
          <p:nvPr/>
        </p:nvSpPr>
        <p:spPr>
          <a:xfrm>
            <a:off x="6172200" y="5949304"/>
            <a:ext cx="1143000" cy="461665"/>
          </a:xfrm>
          <a:prstGeom prst="rect">
            <a:avLst/>
          </a:prstGeom>
        </p:spPr>
        <p:txBody>
          <a:bodyPr wrap="square">
            <a:spAutoFit/>
          </a:bodyPr>
          <a:lstStyle/>
          <a:p>
            <a:r>
              <a:rPr lang="en-US" altLang="en-US" sz="2400" i="1" dirty="0">
                <a:latin typeface="Verdana" panose="020B0604030504040204" pitchFamily="34" charset="0"/>
              </a:rPr>
              <a:t>NEW</a:t>
            </a:r>
            <a:endParaRPr lang="en-US" sz="2400" i="1" dirty="0"/>
          </a:p>
        </p:txBody>
      </p:sp>
      <p:pic>
        <p:nvPicPr>
          <p:cNvPr id="7" name="Picture 6">
            <a:extLst>
              <a:ext uri="{FF2B5EF4-FFF2-40B4-BE49-F238E27FC236}">
                <a16:creationId xmlns:a16="http://schemas.microsoft.com/office/drawing/2014/main" id="{2E44A275-06DD-4E6F-A311-C170E42EBA9C}"/>
              </a:ext>
            </a:extLst>
          </p:cNvPr>
          <p:cNvPicPr>
            <a:picLocks noChangeAspect="1"/>
          </p:cNvPicPr>
          <p:nvPr/>
        </p:nvPicPr>
        <p:blipFill>
          <a:blip r:embed="rId2"/>
          <a:stretch>
            <a:fillRect/>
          </a:stretch>
        </p:blipFill>
        <p:spPr>
          <a:xfrm>
            <a:off x="1039019" y="3564154"/>
            <a:ext cx="7162800" cy="2491647"/>
          </a:xfrm>
          <a:prstGeom prst="rect">
            <a:avLst/>
          </a:prstGeom>
        </p:spPr>
      </p:pic>
    </p:spTree>
    <p:extLst>
      <p:ext uri="{BB962C8B-B14F-4D97-AF65-F5344CB8AC3E}">
        <p14:creationId xmlns:p14="http://schemas.microsoft.com/office/powerpoint/2010/main" val="22018020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F00B979E-FD7C-4DAE-B083-94B2ACA9BDFF}"/>
              </a:ext>
            </a:extLst>
          </p:cNvPr>
          <p:cNvSpPr>
            <a:spLocks noChangeArrowheads="1"/>
          </p:cNvSpPr>
          <p:nvPr/>
        </p:nvSpPr>
        <p:spPr bwMode="auto">
          <a:xfrm>
            <a:off x="152400" y="1752600"/>
            <a:ext cx="8763000" cy="433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71475" lvl="6" indent="-371475" fontAlgn="base">
              <a:spcBef>
                <a:spcPct val="0"/>
              </a:spcBef>
              <a:spcAft>
                <a:spcPct val="0"/>
              </a:spcAft>
              <a:defRPr/>
            </a:pPr>
            <a:r>
              <a:rPr lang="en-US" sz="2400" dirty="0">
                <a:solidFill>
                  <a:srgbClr val="C00000"/>
                </a:solidFill>
                <a:latin typeface="Verdana" charset="0"/>
                <a:ea typeface="ＭＳ Ｐゴシック" charset="0"/>
                <a:cs typeface="ＭＳ Ｐゴシック" charset="0"/>
              </a:rPr>
              <a:t>   </a:t>
            </a:r>
            <a:r>
              <a:rPr lang="en-US" sz="2400" dirty="0">
                <a:latin typeface="Verdana" charset="0"/>
                <a:ea typeface="ＭＳ Ｐゴシック" charset="0"/>
                <a:cs typeface="ＭＳ Ｐゴシック" charset="0"/>
              </a:rPr>
              <a:t>Last</a:t>
            </a:r>
            <a:r>
              <a:rPr lang="en-US" sz="2400" dirty="0">
                <a:solidFill>
                  <a:srgbClr val="C00000"/>
                </a:solidFill>
                <a:latin typeface="Verdana" charset="0"/>
                <a:ea typeface="ＭＳ Ｐゴシック" charset="0"/>
                <a:cs typeface="ＭＳ Ｐゴシック" charset="0"/>
              </a:rPr>
              <a:t> </a:t>
            </a:r>
            <a:r>
              <a:rPr lang="en-US" sz="2400" dirty="0">
                <a:latin typeface="Verdana" charset="0"/>
                <a:ea typeface="ＭＳ Ｐゴシック" charset="0"/>
                <a:cs typeface="ＭＳ Ｐゴシック" charset="0"/>
              </a:rPr>
              <a:t>season, several NBA teams adjusted their look, ranging from minor tweaks (Warriors and Rockets) to entire collections (Grizzlies)</a:t>
            </a:r>
          </a:p>
          <a:p>
            <a:pPr marL="371475" lvl="6" indent="-371475" fontAlgn="base">
              <a:spcBef>
                <a:spcPct val="0"/>
              </a:spcBef>
              <a:spcAft>
                <a:spcPct val="0"/>
              </a:spcAft>
              <a:defRPr/>
            </a:pPr>
            <a:endParaRPr lang="en-US" sz="2400" dirty="0">
              <a:solidFill>
                <a:srgbClr val="C00000"/>
              </a:solidFill>
              <a:latin typeface="Verdana" charset="0"/>
              <a:ea typeface="ＭＳ Ｐゴシック" charset="0"/>
              <a:cs typeface="ＭＳ Ｐゴシック" charset="0"/>
            </a:endParaRPr>
          </a:p>
          <a:p>
            <a:pPr marL="371475" lvl="6" indent="-371475" fontAlgn="base">
              <a:spcBef>
                <a:spcPct val="0"/>
              </a:spcBef>
              <a:spcAft>
                <a:spcPct val="0"/>
              </a:spcAft>
              <a:buFont typeface="Wingdings" charset="2"/>
              <a:buChar char="Ø"/>
              <a:defRPr/>
            </a:pPr>
            <a:r>
              <a:rPr lang="en-US" sz="2000" dirty="0">
                <a:solidFill>
                  <a:srgbClr val="C00000"/>
                </a:solidFill>
                <a:latin typeface="Verdana" charset="0"/>
                <a:ea typeface="ＭＳ Ｐゴシック" charset="0"/>
                <a:cs typeface="ＭＳ Ｐゴシック" charset="0"/>
              </a:rPr>
              <a:t>As the team prepared to move from Oakland to San Francisco, the Golden State Warriors announced plans on Twitter to introduce a slightly different logo for the 2019-20 season, one that (according to the team) “depicts a more accurate portrayal of the Bay Bridge”</a:t>
            </a:r>
          </a:p>
          <a:p>
            <a:pPr marL="371475" lvl="6" indent="-371475" fontAlgn="base">
              <a:spcBef>
                <a:spcPct val="0"/>
              </a:spcBef>
              <a:spcAft>
                <a:spcPct val="0"/>
              </a:spcAft>
              <a:buFont typeface="Wingdings" charset="2"/>
              <a:buChar char="Ø"/>
              <a:defRPr/>
            </a:pPr>
            <a:endParaRPr lang="en-US" sz="2000" dirty="0">
              <a:solidFill>
                <a:srgbClr val="C00000"/>
              </a:solidFill>
              <a:latin typeface="Verdana" charset="0"/>
              <a:ea typeface="ＭＳ Ｐゴシック" charset="0"/>
              <a:cs typeface="ＭＳ Ｐゴシック" charset="0"/>
            </a:endParaRPr>
          </a:p>
          <a:p>
            <a:pPr marL="371475" lvl="6" indent="-371475" fontAlgn="base">
              <a:spcBef>
                <a:spcPct val="0"/>
              </a:spcBef>
              <a:spcAft>
                <a:spcPct val="0"/>
              </a:spcAft>
              <a:buFont typeface="Wingdings" charset="2"/>
              <a:buChar char="Ø"/>
              <a:defRPr/>
            </a:pPr>
            <a:r>
              <a:rPr lang="en-US" sz="2000" dirty="0">
                <a:solidFill>
                  <a:srgbClr val="C00000"/>
                </a:solidFill>
                <a:latin typeface="Verdana" charset="0"/>
                <a:ea typeface="ＭＳ Ｐゴシック" charset="0"/>
                <a:cs typeface="ＭＳ Ｐゴシック" charset="0"/>
              </a:rPr>
              <a:t>The Houston Rockets new uniforms for the 2019-20 season will feature a modernized design and new font, according to Bleacher Report</a:t>
            </a:r>
          </a:p>
        </p:txBody>
      </p:sp>
    </p:spTree>
    <p:extLst>
      <p:ext uri="{BB962C8B-B14F-4D97-AF65-F5344CB8AC3E}">
        <p14:creationId xmlns:p14="http://schemas.microsoft.com/office/powerpoint/2010/main" val="22982235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62837"/>
                                        </p:tgtEl>
                                        <p:attrNameLst>
                                          <p:attrName>style.visibility</p:attrName>
                                        </p:attrNameLst>
                                      </p:cBhvr>
                                      <p:to>
                                        <p:strVal val="visible"/>
                                      </p:to>
                                    </p:set>
                                    <p:animEffect transition="in" filter="diamond(in)">
                                      <p:cBhvr>
                                        <p:cTn id="7" dur="1000"/>
                                        <p:tgtEl>
                                          <p:spTgt spid="162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4">
            <a:extLst>
              <a:ext uri="{FF2B5EF4-FFF2-40B4-BE49-F238E27FC236}">
                <a16:creationId xmlns:a16="http://schemas.microsoft.com/office/drawing/2014/main" id="{E47B9B75-7677-4D30-A776-595B76B5155E}"/>
              </a:ext>
            </a:extLst>
          </p:cNvPr>
          <p:cNvGrpSpPr>
            <a:grpSpLocks/>
          </p:cNvGrpSpPr>
          <p:nvPr/>
        </p:nvGrpSpPr>
        <p:grpSpPr bwMode="auto">
          <a:xfrm>
            <a:off x="0" y="0"/>
            <a:ext cx="9144000" cy="976313"/>
            <a:chOff x="0" y="0"/>
            <a:chExt cx="5760" cy="615"/>
          </a:xfrm>
        </p:grpSpPr>
        <p:sp>
          <p:nvSpPr>
            <p:cNvPr id="81925" name="Text Box 5">
              <a:extLst>
                <a:ext uri="{FF2B5EF4-FFF2-40B4-BE49-F238E27FC236}">
                  <a16:creationId xmlns:a16="http://schemas.microsoft.com/office/drawing/2014/main" id="{9A0BBF3C-4D79-4A13-8458-EA3E45591E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1926" name="Text Box 6">
              <a:extLst>
                <a:ext uri="{FF2B5EF4-FFF2-40B4-BE49-F238E27FC236}">
                  <a16:creationId xmlns:a16="http://schemas.microsoft.com/office/drawing/2014/main" id="{8AD26320-C49B-4191-9433-93B676B192A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1922" name="Text Box 7">
            <a:extLst>
              <a:ext uri="{FF2B5EF4-FFF2-40B4-BE49-F238E27FC236}">
                <a16:creationId xmlns:a16="http://schemas.microsoft.com/office/drawing/2014/main" id="{78B3BEBB-56DC-47DE-B04A-FF8191C42D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18">
            <a:extLst>
              <a:ext uri="{FF2B5EF4-FFF2-40B4-BE49-F238E27FC236}">
                <a16:creationId xmlns:a16="http://schemas.microsoft.com/office/drawing/2014/main" id="{661B646F-57EA-478F-8966-BE25DDAC435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sp>
        <p:nvSpPr>
          <p:cNvPr id="162837" name="Rectangle 21">
            <a:extLst>
              <a:ext uri="{FF2B5EF4-FFF2-40B4-BE49-F238E27FC236}">
                <a16:creationId xmlns:a16="http://schemas.microsoft.com/office/drawing/2014/main" id="{F00B979E-FD7C-4DAE-B083-94B2ACA9BDFF}"/>
              </a:ext>
            </a:extLst>
          </p:cNvPr>
          <p:cNvSpPr>
            <a:spLocks noChangeArrowheads="1"/>
          </p:cNvSpPr>
          <p:nvPr/>
        </p:nvSpPr>
        <p:spPr bwMode="auto">
          <a:xfrm>
            <a:off x="152400" y="1752600"/>
            <a:ext cx="8763000" cy="433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371475" lvl="6" indent="-371475" fontAlgn="base">
              <a:spcBef>
                <a:spcPct val="0"/>
              </a:spcBef>
              <a:spcAft>
                <a:spcPct val="0"/>
              </a:spcAft>
              <a:defRPr/>
            </a:pPr>
            <a:r>
              <a:rPr lang="en-US" sz="2400" dirty="0">
                <a:solidFill>
                  <a:srgbClr val="C00000"/>
                </a:solidFill>
                <a:latin typeface="Verdana" charset="0"/>
                <a:ea typeface="ＭＳ Ｐゴシック" charset="0"/>
                <a:cs typeface="ＭＳ Ｐゴシック" charset="0"/>
              </a:rPr>
              <a:t>	</a:t>
            </a:r>
            <a:r>
              <a:rPr lang="en-US" sz="2400" dirty="0">
                <a:latin typeface="Verdana" charset="0"/>
                <a:ea typeface="ＭＳ Ｐゴシック" charset="0"/>
                <a:cs typeface="ＭＳ Ｐゴシック" charset="0"/>
              </a:rPr>
              <a:t>Last season, several NBA teams adjusted their look, ranging from minor tweaks (Warriors and Rockets) to entire collections (Grizzlies)</a:t>
            </a:r>
          </a:p>
          <a:p>
            <a:pPr marL="371475" lvl="6" indent="-371475" fontAlgn="base">
              <a:spcBef>
                <a:spcPct val="0"/>
              </a:spcBef>
              <a:spcAft>
                <a:spcPct val="0"/>
              </a:spcAft>
              <a:defRPr/>
            </a:pPr>
            <a:endParaRPr lang="en-US" sz="2400" dirty="0">
              <a:solidFill>
                <a:srgbClr val="C00000"/>
              </a:solidFill>
              <a:latin typeface="Verdana" charset="0"/>
              <a:ea typeface="ＭＳ Ｐゴシック" charset="0"/>
              <a:cs typeface="ＭＳ Ｐゴシック" charset="0"/>
            </a:endParaRPr>
          </a:p>
          <a:p>
            <a:pPr marL="371475" lvl="6" indent="-371475" fontAlgn="base">
              <a:spcBef>
                <a:spcPct val="0"/>
              </a:spcBef>
              <a:spcAft>
                <a:spcPct val="0"/>
              </a:spcAft>
              <a:buFont typeface="Wingdings" charset="2"/>
              <a:buChar char="Ø"/>
              <a:defRPr/>
            </a:pPr>
            <a:r>
              <a:rPr lang="en-US" sz="2000" dirty="0">
                <a:solidFill>
                  <a:srgbClr val="C00000"/>
                </a:solidFill>
                <a:latin typeface="Verdana" charset="0"/>
                <a:ea typeface="ＭＳ Ｐゴシック" charset="0"/>
                <a:cs typeface="ＭＳ Ｐゴシック" charset="0"/>
              </a:rPr>
              <a:t>In Memphis, the Grizzlies will celebrate the franchise’s 25th season with two new uniform designs and a refresh of the team’s court design</a:t>
            </a:r>
          </a:p>
          <a:p>
            <a:pPr marL="371475" lvl="6" indent="-371475" fontAlgn="base">
              <a:spcBef>
                <a:spcPct val="0"/>
              </a:spcBef>
              <a:spcAft>
                <a:spcPct val="0"/>
              </a:spcAft>
              <a:buFont typeface="Wingdings" charset="2"/>
              <a:buChar char="Ø"/>
              <a:defRPr/>
            </a:pPr>
            <a:endParaRPr lang="en-US" sz="2000" dirty="0">
              <a:solidFill>
                <a:srgbClr val="C00000"/>
              </a:solidFill>
              <a:latin typeface="Verdana" charset="0"/>
              <a:ea typeface="ＭＳ Ｐゴシック" charset="0"/>
              <a:cs typeface="ＭＳ Ｐゴシック" charset="0"/>
            </a:endParaRPr>
          </a:p>
          <a:p>
            <a:pPr marL="371475" lvl="6" indent="-371475" fontAlgn="base">
              <a:spcBef>
                <a:spcPct val="0"/>
              </a:spcBef>
              <a:spcAft>
                <a:spcPct val="0"/>
              </a:spcAft>
              <a:buFont typeface="Wingdings" charset="2"/>
              <a:buChar char="Ø"/>
              <a:defRPr/>
            </a:pPr>
            <a:r>
              <a:rPr lang="en-US" sz="2000" dirty="0">
                <a:solidFill>
                  <a:srgbClr val="C00000"/>
                </a:solidFill>
                <a:latin typeface="Verdana" charset="0"/>
                <a:ea typeface="ＭＳ Ｐゴシック" charset="0"/>
                <a:cs typeface="ＭＳ Ｐゴシック" charset="0"/>
              </a:rPr>
              <a:t>Two years ago, the Minnesota Timberwolves updated their logo with new colors and an entirely different wolf.  The re-branding effort paid off.  According </a:t>
            </a:r>
            <a:r>
              <a:rPr lang="en-US" sz="2000" dirty="0" err="1">
                <a:solidFill>
                  <a:srgbClr val="C00000"/>
                </a:solidFill>
                <a:latin typeface="Verdana" charset="0"/>
                <a:ea typeface="ＭＳ Ｐゴシック" charset="0"/>
                <a:cs typeface="ＭＳ Ｐゴシック" charset="0"/>
              </a:rPr>
              <a:t>bizjournals.com</a:t>
            </a:r>
            <a:r>
              <a:rPr lang="en-US" sz="2000" dirty="0">
                <a:solidFill>
                  <a:srgbClr val="C00000"/>
                </a:solidFill>
                <a:latin typeface="Verdana" charset="0"/>
                <a:ea typeface="ＭＳ Ｐゴシック" charset="0"/>
                <a:cs typeface="ＭＳ Ｐゴシック" charset="0"/>
              </a:rPr>
              <a:t>, the Minnesota Timberwolves saw a 69% increase in merchandise sales over the previous year.</a:t>
            </a:r>
          </a:p>
        </p:txBody>
      </p:sp>
    </p:spTree>
    <p:extLst>
      <p:ext uri="{BB962C8B-B14F-4D97-AF65-F5344CB8AC3E}">
        <p14:creationId xmlns:p14="http://schemas.microsoft.com/office/powerpoint/2010/main" val="15910464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62837"/>
                                        </p:tgtEl>
                                        <p:attrNameLst>
                                          <p:attrName>style.visibility</p:attrName>
                                        </p:attrNameLst>
                                      </p:cBhvr>
                                      <p:to>
                                        <p:strVal val="visible"/>
                                      </p:to>
                                    </p:set>
                                    <p:animEffect transition="in" filter="diamond(in)">
                                      <p:cBhvr>
                                        <p:cTn id="7" dur="1000"/>
                                        <p:tgtEl>
                                          <p:spTgt spid="162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5" name="Group 4">
            <a:extLst>
              <a:ext uri="{FF2B5EF4-FFF2-40B4-BE49-F238E27FC236}">
                <a16:creationId xmlns:a16="http://schemas.microsoft.com/office/drawing/2014/main" id="{72108CE6-A22F-463F-A25B-17457D59417E}"/>
              </a:ext>
            </a:extLst>
          </p:cNvPr>
          <p:cNvGrpSpPr>
            <a:grpSpLocks/>
          </p:cNvGrpSpPr>
          <p:nvPr/>
        </p:nvGrpSpPr>
        <p:grpSpPr bwMode="auto">
          <a:xfrm>
            <a:off x="0" y="0"/>
            <a:ext cx="9144000" cy="976313"/>
            <a:chOff x="0" y="0"/>
            <a:chExt cx="5760" cy="615"/>
          </a:xfrm>
        </p:grpSpPr>
        <p:sp>
          <p:nvSpPr>
            <p:cNvPr id="82950" name="Text Box 5">
              <a:extLst>
                <a:ext uri="{FF2B5EF4-FFF2-40B4-BE49-F238E27FC236}">
                  <a16:creationId xmlns:a16="http://schemas.microsoft.com/office/drawing/2014/main" id="{D8A2F87A-F18C-471A-8E84-603359D26B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2951" name="Text Box 6">
              <a:extLst>
                <a:ext uri="{FF2B5EF4-FFF2-40B4-BE49-F238E27FC236}">
                  <a16:creationId xmlns:a16="http://schemas.microsoft.com/office/drawing/2014/main" id="{73D3F634-EBEB-4207-8745-B4D34AFB371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2946" name="Text Box 7">
            <a:extLst>
              <a:ext uri="{FF2B5EF4-FFF2-40B4-BE49-F238E27FC236}">
                <a16:creationId xmlns:a16="http://schemas.microsoft.com/office/drawing/2014/main" id="{CD6CA076-5821-43B0-B19F-BBF4F327C85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2947" name="Rectangle 18">
            <a:extLst>
              <a:ext uri="{FF2B5EF4-FFF2-40B4-BE49-F238E27FC236}">
                <a16:creationId xmlns:a16="http://schemas.microsoft.com/office/drawing/2014/main" id="{99501D94-1790-4DF4-9976-CC95DE5246E0}"/>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pic>
        <p:nvPicPr>
          <p:cNvPr id="4" name="Picture 3">
            <a:extLst>
              <a:ext uri="{FF2B5EF4-FFF2-40B4-BE49-F238E27FC236}">
                <a16:creationId xmlns:a16="http://schemas.microsoft.com/office/drawing/2014/main" id="{524160E0-DB63-F74A-8F80-A1B8FAE78B3A}"/>
              </a:ext>
            </a:extLst>
          </p:cNvPr>
          <p:cNvPicPr>
            <a:picLocks noChangeAspect="1"/>
          </p:cNvPicPr>
          <p:nvPr/>
        </p:nvPicPr>
        <p:blipFill>
          <a:blip r:embed="rId2"/>
          <a:stretch>
            <a:fillRect/>
          </a:stretch>
        </p:blipFill>
        <p:spPr>
          <a:xfrm>
            <a:off x="512762" y="1893345"/>
            <a:ext cx="3657600" cy="4572000"/>
          </a:xfrm>
          <a:prstGeom prst="rect">
            <a:avLst/>
          </a:prstGeom>
        </p:spPr>
      </p:pic>
      <p:pic>
        <p:nvPicPr>
          <p:cNvPr id="12" name="Picture 2" descr="http://content.sportslogos.net/logos/6/232/full/9669_minnesota_timberwolves-primary-2018.png">
            <a:extLst>
              <a:ext uri="{FF2B5EF4-FFF2-40B4-BE49-F238E27FC236}">
                <a16:creationId xmlns:a16="http://schemas.microsoft.com/office/drawing/2014/main" id="{1D805581-D15B-1E44-AD12-E20EF08040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866" y="1864007"/>
            <a:ext cx="1390667" cy="13906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e result for timberwolves jersey">
            <a:extLst>
              <a:ext uri="{FF2B5EF4-FFF2-40B4-BE49-F238E27FC236}">
                <a16:creationId xmlns:a16="http://schemas.microsoft.com/office/drawing/2014/main" id="{7E61A3B1-2FCD-8F4A-ABDB-520A1B5B45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3603326"/>
            <a:ext cx="4343400" cy="28586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5" name="Group 4">
            <a:extLst>
              <a:ext uri="{FF2B5EF4-FFF2-40B4-BE49-F238E27FC236}">
                <a16:creationId xmlns:a16="http://schemas.microsoft.com/office/drawing/2014/main" id="{72108CE6-A22F-463F-A25B-17457D59417E}"/>
              </a:ext>
            </a:extLst>
          </p:cNvPr>
          <p:cNvGrpSpPr>
            <a:grpSpLocks/>
          </p:cNvGrpSpPr>
          <p:nvPr/>
        </p:nvGrpSpPr>
        <p:grpSpPr bwMode="auto">
          <a:xfrm>
            <a:off x="0" y="0"/>
            <a:ext cx="9144000" cy="976313"/>
            <a:chOff x="0" y="0"/>
            <a:chExt cx="5760" cy="615"/>
          </a:xfrm>
        </p:grpSpPr>
        <p:sp>
          <p:nvSpPr>
            <p:cNvPr id="82950" name="Text Box 5">
              <a:extLst>
                <a:ext uri="{FF2B5EF4-FFF2-40B4-BE49-F238E27FC236}">
                  <a16:creationId xmlns:a16="http://schemas.microsoft.com/office/drawing/2014/main" id="{D8A2F87A-F18C-471A-8E84-603359D26B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2951" name="Text Box 6">
              <a:extLst>
                <a:ext uri="{FF2B5EF4-FFF2-40B4-BE49-F238E27FC236}">
                  <a16:creationId xmlns:a16="http://schemas.microsoft.com/office/drawing/2014/main" id="{73D3F634-EBEB-4207-8745-B4D34AFB371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2946" name="Text Box 7">
            <a:extLst>
              <a:ext uri="{FF2B5EF4-FFF2-40B4-BE49-F238E27FC236}">
                <a16:creationId xmlns:a16="http://schemas.microsoft.com/office/drawing/2014/main" id="{CD6CA076-5821-43B0-B19F-BBF4F327C85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2947" name="Rectangle 18">
            <a:extLst>
              <a:ext uri="{FF2B5EF4-FFF2-40B4-BE49-F238E27FC236}">
                <a16:creationId xmlns:a16="http://schemas.microsoft.com/office/drawing/2014/main" id="{99501D94-1790-4DF4-9976-CC95DE5246E0}"/>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Branding</a:t>
            </a:r>
            <a:r>
              <a:rPr lang="en-US" altLang="en-US" sz="1800"/>
              <a:t> </a:t>
            </a:r>
          </a:p>
        </p:txBody>
      </p:sp>
      <p:pic>
        <p:nvPicPr>
          <p:cNvPr id="3" name="Picture 2">
            <a:extLst>
              <a:ext uri="{FF2B5EF4-FFF2-40B4-BE49-F238E27FC236}">
                <a16:creationId xmlns:a16="http://schemas.microsoft.com/office/drawing/2014/main" id="{5EBF6307-6DB9-FA45-AF68-BAE170F05375}"/>
              </a:ext>
            </a:extLst>
          </p:cNvPr>
          <p:cNvPicPr>
            <a:picLocks noChangeAspect="1"/>
          </p:cNvPicPr>
          <p:nvPr/>
        </p:nvPicPr>
        <p:blipFill>
          <a:blip r:embed="rId2"/>
          <a:stretch>
            <a:fillRect/>
          </a:stretch>
        </p:blipFill>
        <p:spPr>
          <a:xfrm>
            <a:off x="809278" y="1493838"/>
            <a:ext cx="7525443" cy="5013273"/>
          </a:xfrm>
          <a:prstGeom prst="rect">
            <a:avLst/>
          </a:prstGeom>
        </p:spPr>
      </p:pic>
    </p:spTree>
    <p:extLst>
      <p:ext uri="{BB962C8B-B14F-4D97-AF65-F5344CB8AC3E}">
        <p14:creationId xmlns:p14="http://schemas.microsoft.com/office/powerpoint/2010/main" val="250160160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89312284-08CF-44B2-9EF0-243939BB702B}"/>
              </a:ext>
            </a:extLst>
          </p:cNvPr>
          <p:cNvGrpSpPr>
            <a:grpSpLocks/>
          </p:cNvGrpSpPr>
          <p:nvPr/>
        </p:nvGrpSpPr>
        <p:grpSpPr bwMode="auto">
          <a:xfrm>
            <a:off x="0" y="0"/>
            <a:ext cx="9144000" cy="976313"/>
            <a:chOff x="0" y="0"/>
            <a:chExt cx="5760" cy="615"/>
          </a:xfrm>
        </p:grpSpPr>
        <p:sp>
          <p:nvSpPr>
            <p:cNvPr id="83979" name="Text Box 3">
              <a:extLst>
                <a:ext uri="{FF2B5EF4-FFF2-40B4-BE49-F238E27FC236}">
                  <a16:creationId xmlns:a16="http://schemas.microsoft.com/office/drawing/2014/main" id="{35341488-141E-499A-BE41-F24CA825579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3980" name="Text Box 4">
              <a:extLst>
                <a:ext uri="{FF2B5EF4-FFF2-40B4-BE49-F238E27FC236}">
                  <a16:creationId xmlns:a16="http://schemas.microsoft.com/office/drawing/2014/main" id="{7DD820F7-3962-428F-9DDF-7040FC9B25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3970" name="Text Box 5">
            <a:extLst>
              <a:ext uri="{FF2B5EF4-FFF2-40B4-BE49-F238E27FC236}">
                <a16:creationId xmlns:a16="http://schemas.microsoft.com/office/drawing/2014/main" id="{4983A318-CA7B-4EF4-A1C0-1E5AFAE3300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3971" name="Rectangle 18">
            <a:extLst>
              <a:ext uri="{FF2B5EF4-FFF2-40B4-BE49-F238E27FC236}">
                <a16:creationId xmlns:a16="http://schemas.microsoft.com/office/drawing/2014/main" id="{DF19607C-FEB3-48A4-B6CA-A6A43ED9453E}"/>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5" name="Rectangle 9">
            <a:extLst>
              <a:ext uri="{FF2B5EF4-FFF2-40B4-BE49-F238E27FC236}">
                <a16:creationId xmlns:a16="http://schemas.microsoft.com/office/drawing/2014/main" id="{41AB1FEB-2BB8-4BAA-95B9-7DA60026C77C}"/>
              </a:ext>
            </a:extLst>
          </p:cNvPr>
          <p:cNvSpPr>
            <a:spLocks noChangeArrowheads="1"/>
          </p:cNvSpPr>
          <p:nvPr/>
        </p:nvSpPr>
        <p:spPr bwMode="auto">
          <a:xfrm>
            <a:off x="152400" y="2362200"/>
            <a:ext cx="89916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2000">
              <a:latin typeface="Verdana" panose="020B0604030504040204" pitchFamily="34" charset="0"/>
            </a:endParaRPr>
          </a:p>
          <a:p>
            <a:pPr algn="just" eaLnBrk="1" hangingPunct="1"/>
            <a:r>
              <a:rPr lang="en-US" altLang="en-US">
                <a:latin typeface="Verdana" panose="020B0604030504040204" pitchFamily="34" charset="0"/>
              </a:rPr>
              <a:t>According to the </a:t>
            </a:r>
            <a:r>
              <a:rPr lang="en-US" altLang="en-US">
                <a:latin typeface="Verdana" panose="020B0604030504040204" pitchFamily="34" charset="0"/>
                <a:hlinkClick r:id="rId2"/>
              </a:rPr>
              <a:t>Charlotte Observer</a:t>
            </a:r>
            <a:r>
              <a:rPr lang="en-US" altLang="en-US">
                <a:latin typeface="Verdana" panose="020B0604030504040204" pitchFamily="34" charset="0"/>
              </a:rPr>
              <a:t>, Charlotte</a:t>
            </a:r>
            <a:r>
              <a:rPr lang="ja-JP" altLang="en-US">
                <a:latin typeface="Verdana" panose="020B0604030504040204" pitchFamily="34" charset="0"/>
              </a:rPr>
              <a:t>’</a:t>
            </a:r>
            <a:r>
              <a:rPr lang="en-US" altLang="ja-JP">
                <a:latin typeface="Verdana" panose="020B0604030504040204" pitchFamily="34" charset="0"/>
              </a:rPr>
              <a:t>s rebranding effort cost the franchise nearly $3 million but has resulted in an immediate uptick in sales, with an increase of 59% in new ticket sales and a significant boost in sponsorship and merchandise sales</a:t>
            </a:r>
            <a:r>
              <a:rPr lang="en-US" altLang="ja-JP" sz="1800">
                <a:latin typeface="Verdana" panose="020B0604030504040204" pitchFamily="34" charset="0"/>
              </a:rPr>
              <a:t>.</a:t>
            </a:r>
            <a:endParaRPr lang="en-US" altLang="en-US" sz="1800">
              <a:latin typeface="Verdana" panose="020B0604030504040204" pitchFamily="34" charset="0"/>
            </a:endParaRPr>
          </a:p>
        </p:txBody>
      </p:sp>
      <p:pic>
        <p:nvPicPr>
          <p:cNvPr id="83973" name="Picture 10" descr="horns">
            <a:extLst>
              <a:ext uri="{FF2B5EF4-FFF2-40B4-BE49-F238E27FC236}">
                <a16:creationId xmlns:a16="http://schemas.microsoft.com/office/drawing/2014/main" id="{EBEF5E26-2B95-45D6-A218-697C8F0F1F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7244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11" descr="horns2">
            <a:extLst>
              <a:ext uri="{FF2B5EF4-FFF2-40B4-BE49-F238E27FC236}">
                <a16:creationId xmlns:a16="http://schemas.microsoft.com/office/drawing/2014/main" id="{7413A49B-F7F4-4E4C-80E6-C01C3C1BB3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4724400"/>
            <a:ext cx="14446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12" descr="horns3">
            <a:extLst>
              <a:ext uri="{FF2B5EF4-FFF2-40B4-BE49-F238E27FC236}">
                <a16:creationId xmlns:a16="http://schemas.microsoft.com/office/drawing/2014/main" id="{3F57FEF3-160C-492A-B7FD-B6AB246E1D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4876800"/>
            <a:ext cx="1062038"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6" name="Picture 13" descr="horns4">
            <a:extLst>
              <a:ext uri="{FF2B5EF4-FFF2-40B4-BE49-F238E27FC236}">
                <a16:creationId xmlns:a16="http://schemas.microsoft.com/office/drawing/2014/main" id="{4E26475A-1253-420E-B3CF-887BFB1853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4953000"/>
            <a:ext cx="16002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7" name="Picture 14" descr="horn5">
            <a:extLst>
              <a:ext uri="{FF2B5EF4-FFF2-40B4-BE49-F238E27FC236}">
                <a16:creationId xmlns:a16="http://schemas.microsoft.com/office/drawing/2014/main" id="{CB92A6A4-8F79-4F6F-BBD6-A5302B8043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86600" y="4800600"/>
            <a:ext cx="1724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9" name="Text Box 15">
            <a:extLst>
              <a:ext uri="{FF2B5EF4-FFF2-40B4-BE49-F238E27FC236}">
                <a16:creationId xmlns:a16="http://schemas.microsoft.com/office/drawing/2014/main" id="{FC239040-CDB0-45B0-8794-71D23B316457}"/>
              </a:ext>
            </a:extLst>
          </p:cNvPr>
          <p:cNvSpPr txBox="1">
            <a:spLocks noChangeArrowheads="1"/>
          </p:cNvSpPr>
          <p:nvPr/>
        </p:nvSpPr>
        <p:spPr bwMode="auto">
          <a:xfrm>
            <a:off x="304800" y="1524000"/>
            <a:ext cx="85344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just">
              <a:defRPr/>
            </a:pPr>
            <a:r>
              <a:rPr lang="en-US" sz="2000" dirty="0">
                <a:solidFill>
                  <a:srgbClr val="2D2DB9"/>
                </a:solidFill>
                <a:latin typeface="Verdana" charset="0"/>
                <a:ea typeface="ＭＳ Ｐゴシック" charset="0"/>
                <a:cs typeface="Times New Roman" charset="0"/>
              </a:rPr>
              <a:t>Because rebranding entails some major overhauling for organizations, it can be time consuming and expensive for sports and entertainment properties</a:t>
            </a:r>
            <a:endParaRPr lang="en-US" dirty="0">
              <a:latin typeface="Arial"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3" name="Group 2">
            <a:extLst>
              <a:ext uri="{FF2B5EF4-FFF2-40B4-BE49-F238E27FC236}">
                <a16:creationId xmlns:a16="http://schemas.microsoft.com/office/drawing/2014/main" id="{2EF254CC-7E6B-4347-BF11-A42985D4A60F}"/>
              </a:ext>
            </a:extLst>
          </p:cNvPr>
          <p:cNvGrpSpPr>
            <a:grpSpLocks/>
          </p:cNvGrpSpPr>
          <p:nvPr/>
        </p:nvGrpSpPr>
        <p:grpSpPr bwMode="auto">
          <a:xfrm>
            <a:off x="0" y="0"/>
            <a:ext cx="9144000" cy="976313"/>
            <a:chOff x="0" y="0"/>
            <a:chExt cx="5760" cy="615"/>
          </a:xfrm>
        </p:grpSpPr>
        <p:sp>
          <p:nvSpPr>
            <p:cNvPr id="84998" name="Text Box 3">
              <a:extLst>
                <a:ext uri="{FF2B5EF4-FFF2-40B4-BE49-F238E27FC236}">
                  <a16:creationId xmlns:a16="http://schemas.microsoft.com/office/drawing/2014/main" id="{48BA658C-6865-4C6B-9B7A-270A9350E5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4999" name="Text Box 4">
              <a:extLst>
                <a:ext uri="{FF2B5EF4-FFF2-40B4-BE49-F238E27FC236}">
                  <a16:creationId xmlns:a16="http://schemas.microsoft.com/office/drawing/2014/main" id="{A729732B-AC1F-446C-92E7-3326A6627D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4994" name="Text Box 5">
            <a:extLst>
              <a:ext uri="{FF2B5EF4-FFF2-40B4-BE49-F238E27FC236}">
                <a16:creationId xmlns:a16="http://schemas.microsoft.com/office/drawing/2014/main" id="{9E8092D8-12EC-45CD-8686-74E17438C8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4995" name="Rectangle 18">
            <a:extLst>
              <a:ext uri="{FF2B5EF4-FFF2-40B4-BE49-F238E27FC236}">
                <a16:creationId xmlns:a16="http://schemas.microsoft.com/office/drawing/2014/main" id="{67DAF9CD-748E-4BC1-BE19-0D936523FF0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21869" name="Text Box 13">
            <a:extLst>
              <a:ext uri="{FF2B5EF4-FFF2-40B4-BE49-F238E27FC236}">
                <a16:creationId xmlns:a16="http://schemas.microsoft.com/office/drawing/2014/main" id="{3C85D775-BFC2-4763-B0B1-9DF4A61F23BD}"/>
              </a:ext>
            </a:extLst>
          </p:cNvPr>
          <p:cNvSpPr txBox="1">
            <a:spLocks noChangeArrowheads="1"/>
          </p:cNvSpPr>
          <p:nvPr/>
        </p:nvSpPr>
        <p:spPr bwMode="auto">
          <a:xfrm>
            <a:off x="152400" y="1981200"/>
            <a:ext cx="5486400" cy="3743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a:solidFill>
                  <a:schemeClr val="tx1"/>
                </a:solidFill>
                <a:latin typeface="Arial" charset="0"/>
                <a:ea typeface="ＭＳ Ｐゴシック" charset="0"/>
                <a:cs typeface="ＭＳ Ｐゴシック" charset="0"/>
              </a:defRPr>
            </a:lvl1pPr>
            <a:lvl2pPr marL="800100" indent="-342900" eaLnBrk="0" hangingPunct="0">
              <a:defRPr>
                <a:solidFill>
                  <a:schemeClr val="tx1"/>
                </a:solidFill>
                <a:latin typeface="Arial" charset="0"/>
                <a:ea typeface="ＭＳ Ｐゴシック" charset="0"/>
              </a:defRPr>
            </a:lvl2pPr>
            <a:lvl3pPr marL="1257300" indent="-342900" eaLnBrk="0" hangingPunct="0">
              <a:defRPr>
                <a:solidFill>
                  <a:schemeClr val="tx1"/>
                </a:solidFill>
                <a:latin typeface="Arial" charset="0"/>
                <a:ea typeface="ＭＳ Ｐゴシック" charset="0"/>
              </a:defRPr>
            </a:lvl3pPr>
            <a:lvl4pPr marL="1714500" indent="-342900" eaLnBrk="0" hangingPunct="0">
              <a:defRPr>
                <a:solidFill>
                  <a:schemeClr val="tx1"/>
                </a:solidFill>
                <a:latin typeface="Arial" charset="0"/>
                <a:ea typeface="ＭＳ Ｐゴシック" charset="0"/>
              </a:defRPr>
            </a:lvl4pPr>
            <a:lvl5pPr marL="2171700" indent="-342900" eaLnBrk="0" hangingPunct="0">
              <a:defRPr>
                <a:solidFill>
                  <a:schemeClr val="tx1"/>
                </a:solidFill>
                <a:latin typeface="Arial" charset="0"/>
                <a:ea typeface="ＭＳ Ｐゴシック" charset="0"/>
              </a:defRPr>
            </a:lvl5pPr>
            <a:lvl6pPr marL="2628900" indent="-342900" eaLnBrk="0" fontAlgn="base" hangingPunct="0">
              <a:spcBef>
                <a:spcPct val="0"/>
              </a:spcBef>
              <a:spcAft>
                <a:spcPct val="0"/>
              </a:spcAft>
              <a:defRPr>
                <a:solidFill>
                  <a:schemeClr val="tx1"/>
                </a:solidFill>
                <a:latin typeface="Arial" charset="0"/>
                <a:ea typeface="ＭＳ Ｐゴシック" charset="0"/>
              </a:defRPr>
            </a:lvl6pPr>
            <a:lvl7pPr marL="3086100" indent="-342900" eaLnBrk="0" fontAlgn="base" hangingPunct="0">
              <a:spcBef>
                <a:spcPct val="0"/>
              </a:spcBef>
              <a:spcAft>
                <a:spcPct val="0"/>
              </a:spcAft>
              <a:defRPr>
                <a:solidFill>
                  <a:schemeClr val="tx1"/>
                </a:solidFill>
                <a:latin typeface="Arial" charset="0"/>
                <a:ea typeface="ＭＳ Ｐゴシック" charset="0"/>
              </a:defRPr>
            </a:lvl7pPr>
            <a:lvl8pPr marL="3543300" indent="-342900" eaLnBrk="0" fontAlgn="base" hangingPunct="0">
              <a:spcBef>
                <a:spcPct val="0"/>
              </a:spcBef>
              <a:spcAft>
                <a:spcPct val="0"/>
              </a:spcAft>
              <a:defRPr>
                <a:solidFill>
                  <a:schemeClr val="tx1"/>
                </a:solidFill>
                <a:latin typeface="Arial" charset="0"/>
                <a:ea typeface="ＭＳ Ｐゴシック" charset="0"/>
              </a:defRPr>
            </a:lvl8pPr>
            <a:lvl9pPr marL="4000500" indent="-342900" eaLnBrk="0" fontAlgn="base" hangingPunct="0">
              <a:spcBef>
                <a:spcPct val="0"/>
              </a:spcBef>
              <a:spcAft>
                <a:spcPct val="0"/>
              </a:spcAft>
              <a:defRPr>
                <a:solidFill>
                  <a:schemeClr val="tx1"/>
                </a:solidFill>
                <a:latin typeface="Arial" charset="0"/>
                <a:ea typeface="ＭＳ Ｐゴシック" charset="0"/>
              </a:defRPr>
            </a:lvl9pPr>
          </a:lstStyle>
          <a:p>
            <a:pPr algn="just" eaLnBrk="1" hangingPunct="1">
              <a:spcBef>
                <a:spcPct val="50000"/>
              </a:spcBef>
              <a:defRPr/>
            </a:pPr>
            <a:r>
              <a:rPr lang="en-US"/>
              <a:t>     </a:t>
            </a:r>
            <a:r>
              <a:rPr lang="en-US" sz="2400">
                <a:latin typeface="Verdana" charset="0"/>
              </a:rPr>
              <a:t>After a two year rebranding process that set The Big 12 Conference back roughly $415,000 on logo design and implementation alone, it was reported by </a:t>
            </a:r>
            <a:r>
              <a:rPr lang="en-US" sz="2400" i="1">
                <a:latin typeface="Verdana" charset="0"/>
              </a:rPr>
              <a:t>Sports Business Journal</a:t>
            </a:r>
            <a:r>
              <a:rPr lang="en-US" sz="2400">
                <a:latin typeface="Verdana" charset="0"/>
              </a:rPr>
              <a:t> that, for the first time in league history, the logo would be required to appear on football uniforms.</a:t>
            </a:r>
          </a:p>
        </p:txBody>
      </p:sp>
      <p:pic>
        <p:nvPicPr>
          <p:cNvPr id="84997" name="Picture 14" descr="12">
            <a:extLst>
              <a:ext uri="{FF2B5EF4-FFF2-40B4-BE49-F238E27FC236}">
                <a16:creationId xmlns:a16="http://schemas.microsoft.com/office/drawing/2014/main" id="{0709032D-F03B-4CE2-BC4D-4B4D6D40A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667000"/>
            <a:ext cx="29146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3" name="Group 2">
            <a:extLst>
              <a:ext uri="{FF2B5EF4-FFF2-40B4-BE49-F238E27FC236}">
                <a16:creationId xmlns:a16="http://schemas.microsoft.com/office/drawing/2014/main" id="{2EF254CC-7E6B-4347-BF11-A42985D4A60F}"/>
              </a:ext>
            </a:extLst>
          </p:cNvPr>
          <p:cNvGrpSpPr>
            <a:grpSpLocks/>
          </p:cNvGrpSpPr>
          <p:nvPr/>
        </p:nvGrpSpPr>
        <p:grpSpPr bwMode="auto">
          <a:xfrm>
            <a:off x="0" y="0"/>
            <a:ext cx="9144000" cy="976313"/>
            <a:chOff x="0" y="0"/>
            <a:chExt cx="5760" cy="615"/>
          </a:xfrm>
        </p:grpSpPr>
        <p:sp>
          <p:nvSpPr>
            <p:cNvPr id="84998" name="Text Box 3">
              <a:extLst>
                <a:ext uri="{FF2B5EF4-FFF2-40B4-BE49-F238E27FC236}">
                  <a16:creationId xmlns:a16="http://schemas.microsoft.com/office/drawing/2014/main" id="{48BA658C-6865-4C6B-9B7A-270A9350E5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4999" name="Text Box 4">
              <a:extLst>
                <a:ext uri="{FF2B5EF4-FFF2-40B4-BE49-F238E27FC236}">
                  <a16:creationId xmlns:a16="http://schemas.microsoft.com/office/drawing/2014/main" id="{A729732B-AC1F-446C-92E7-3326A6627D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4994" name="Text Box 5">
            <a:extLst>
              <a:ext uri="{FF2B5EF4-FFF2-40B4-BE49-F238E27FC236}">
                <a16:creationId xmlns:a16="http://schemas.microsoft.com/office/drawing/2014/main" id="{9E8092D8-12EC-45CD-8686-74E17438C8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4995" name="Rectangle 18">
            <a:extLst>
              <a:ext uri="{FF2B5EF4-FFF2-40B4-BE49-F238E27FC236}">
                <a16:creationId xmlns:a16="http://schemas.microsoft.com/office/drawing/2014/main" id="{67DAF9CD-748E-4BC1-BE19-0D936523FF0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0" name="TextBox 9">
            <a:extLst>
              <a:ext uri="{FF2B5EF4-FFF2-40B4-BE49-F238E27FC236}">
                <a16:creationId xmlns:a16="http://schemas.microsoft.com/office/drawing/2014/main" id="{D562705A-7C75-475D-8B76-9FD7026290E1}"/>
              </a:ext>
            </a:extLst>
          </p:cNvPr>
          <p:cNvSpPr txBox="1"/>
          <p:nvPr/>
        </p:nvSpPr>
        <p:spPr>
          <a:xfrm>
            <a:off x="609600" y="1763917"/>
            <a:ext cx="7620000" cy="2677656"/>
          </a:xfrm>
          <a:prstGeom prst="rect">
            <a:avLst/>
          </a:prstGeom>
          <a:noFill/>
        </p:spPr>
        <p:txBody>
          <a:bodyPr wrap="square">
            <a:spAutoFit/>
          </a:bodyPr>
          <a:lstStyle/>
          <a:p>
            <a:pPr algn="just" eaLnBrk="1" hangingPunct="1">
              <a:spcBef>
                <a:spcPct val="50000"/>
              </a:spcBef>
              <a:defRPr/>
            </a:pPr>
            <a:r>
              <a:rPr lang="en-US" sz="2400" dirty="0">
                <a:solidFill>
                  <a:srgbClr val="C00000"/>
                </a:solidFill>
                <a:latin typeface="Verdana" panose="020B0604030504040204" pitchFamily="34" charset="0"/>
                <a:ea typeface="Verdana" panose="020B0604030504040204" pitchFamily="34" charset="0"/>
              </a:rPr>
              <a:t>The rebranding of the Washington Football Team could cost, according to some estimates on the low end, $10 to $20 million, and potentially much more when you consider everything that will go in to changing the franchise name, a process the team’s head coach suggested could take up to 18 months</a:t>
            </a:r>
          </a:p>
        </p:txBody>
      </p:sp>
      <p:pic>
        <p:nvPicPr>
          <p:cNvPr id="14338" name="Picture 2" descr="Washington Football Team Rebrand Could Take 18 Months, Coach Says ...">
            <a:extLst>
              <a:ext uri="{FF2B5EF4-FFF2-40B4-BE49-F238E27FC236}">
                <a16:creationId xmlns:a16="http://schemas.microsoft.com/office/drawing/2014/main" id="{A305DEC7-85A7-479D-A7DE-23023FE2B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062" y="4648200"/>
            <a:ext cx="2809875" cy="182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6960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3" name="Group 2">
            <a:extLst>
              <a:ext uri="{FF2B5EF4-FFF2-40B4-BE49-F238E27FC236}">
                <a16:creationId xmlns:a16="http://schemas.microsoft.com/office/drawing/2014/main" id="{2EF254CC-7E6B-4347-BF11-A42985D4A60F}"/>
              </a:ext>
            </a:extLst>
          </p:cNvPr>
          <p:cNvGrpSpPr>
            <a:grpSpLocks/>
          </p:cNvGrpSpPr>
          <p:nvPr/>
        </p:nvGrpSpPr>
        <p:grpSpPr bwMode="auto">
          <a:xfrm>
            <a:off x="0" y="0"/>
            <a:ext cx="9144000" cy="976313"/>
            <a:chOff x="0" y="0"/>
            <a:chExt cx="5760" cy="615"/>
          </a:xfrm>
        </p:grpSpPr>
        <p:sp>
          <p:nvSpPr>
            <p:cNvPr id="84998" name="Text Box 3">
              <a:extLst>
                <a:ext uri="{FF2B5EF4-FFF2-40B4-BE49-F238E27FC236}">
                  <a16:creationId xmlns:a16="http://schemas.microsoft.com/office/drawing/2014/main" id="{48BA658C-6865-4C6B-9B7A-270A9350E5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84999" name="Text Box 4">
              <a:extLst>
                <a:ext uri="{FF2B5EF4-FFF2-40B4-BE49-F238E27FC236}">
                  <a16:creationId xmlns:a16="http://schemas.microsoft.com/office/drawing/2014/main" id="{A729732B-AC1F-446C-92E7-3326A6627D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84994" name="Text Box 5">
            <a:extLst>
              <a:ext uri="{FF2B5EF4-FFF2-40B4-BE49-F238E27FC236}">
                <a16:creationId xmlns:a16="http://schemas.microsoft.com/office/drawing/2014/main" id="{9E8092D8-12EC-45CD-8686-74E17438C8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4995" name="Rectangle 18">
            <a:extLst>
              <a:ext uri="{FF2B5EF4-FFF2-40B4-BE49-F238E27FC236}">
                <a16:creationId xmlns:a16="http://schemas.microsoft.com/office/drawing/2014/main" id="{67DAF9CD-748E-4BC1-BE19-0D936523FF0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0" name="TextBox 9">
            <a:extLst>
              <a:ext uri="{FF2B5EF4-FFF2-40B4-BE49-F238E27FC236}">
                <a16:creationId xmlns:a16="http://schemas.microsoft.com/office/drawing/2014/main" id="{D562705A-7C75-475D-8B76-9FD7026290E1}"/>
              </a:ext>
            </a:extLst>
          </p:cNvPr>
          <p:cNvSpPr txBox="1"/>
          <p:nvPr/>
        </p:nvSpPr>
        <p:spPr>
          <a:xfrm>
            <a:off x="609600" y="1763917"/>
            <a:ext cx="7620000" cy="2246769"/>
          </a:xfrm>
          <a:prstGeom prst="rect">
            <a:avLst/>
          </a:prstGeom>
          <a:noFill/>
        </p:spPr>
        <p:txBody>
          <a:bodyPr wrap="square">
            <a:spAutoFit/>
          </a:bodyPr>
          <a:lstStyle/>
          <a:p>
            <a:pPr algn="just" eaLnBrk="1" hangingPunct="1">
              <a:spcBef>
                <a:spcPct val="50000"/>
              </a:spcBef>
              <a:defRPr/>
            </a:pPr>
            <a:r>
              <a:rPr lang="en-US" sz="2000" dirty="0">
                <a:solidFill>
                  <a:srgbClr val="000099"/>
                </a:solidFill>
                <a:latin typeface="Verdana" panose="020B0604030504040204" pitchFamily="34" charset="0"/>
                <a:ea typeface="Verdana" panose="020B0604030504040204" pitchFamily="34" charset="0"/>
              </a:rPr>
              <a:t>It took nearly four years for the Los Angeles Rams to finalize the team’s new look, including logos, colors and uniforms, so it could be unveiled in time for the franchise’s move into </a:t>
            </a:r>
            <a:r>
              <a:rPr lang="en-US" sz="2000" dirty="0" err="1">
                <a:solidFill>
                  <a:srgbClr val="000099"/>
                </a:solidFill>
                <a:latin typeface="Verdana" panose="020B0604030504040204" pitchFamily="34" charset="0"/>
                <a:ea typeface="Verdana" panose="020B0604030504040204" pitchFamily="34" charset="0"/>
              </a:rPr>
              <a:t>SoFi</a:t>
            </a:r>
            <a:r>
              <a:rPr lang="en-US" sz="2000" dirty="0">
                <a:solidFill>
                  <a:srgbClr val="000099"/>
                </a:solidFill>
                <a:latin typeface="Verdana" panose="020B0604030504040204" pitchFamily="34" charset="0"/>
                <a:ea typeface="Verdana" panose="020B0604030504040204" pitchFamily="34" charset="0"/>
              </a:rPr>
              <a:t> Stadium, its $5 billion new home, in 2020.  According to ESPN, the Rams' rebranding effort began in 2016, when the team relocated from St. Louis to Los Angeles.</a:t>
            </a:r>
          </a:p>
        </p:txBody>
      </p:sp>
      <p:pic>
        <p:nvPicPr>
          <p:cNvPr id="15362" name="Picture 2" descr="Rams rebranded - L.A. unveils new logos, colors">
            <a:extLst>
              <a:ext uri="{FF2B5EF4-FFF2-40B4-BE49-F238E27FC236}">
                <a16:creationId xmlns:a16="http://schemas.microsoft.com/office/drawing/2014/main" id="{10044A25-0E84-4623-ABA0-0DAE954FC6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359605"/>
            <a:ext cx="3505200" cy="197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39338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7" name="Group 2">
            <a:extLst>
              <a:ext uri="{FF2B5EF4-FFF2-40B4-BE49-F238E27FC236}">
                <a16:creationId xmlns:a16="http://schemas.microsoft.com/office/drawing/2014/main" id="{6F52A3B4-E58A-4173-BFAC-BC6D3FBEC3E0}"/>
              </a:ext>
            </a:extLst>
          </p:cNvPr>
          <p:cNvGrpSpPr>
            <a:grpSpLocks/>
          </p:cNvGrpSpPr>
          <p:nvPr/>
        </p:nvGrpSpPr>
        <p:grpSpPr bwMode="auto">
          <a:xfrm>
            <a:off x="0" y="0"/>
            <a:ext cx="9144000" cy="976313"/>
            <a:chOff x="0" y="0"/>
            <a:chExt cx="5760" cy="615"/>
          </a:xfrm>
        </p:grpSpPr>
        <p:sp>
          <p:nvSpPr>
            <p:cNvPr id="91142" name="Text Box 3">
              <a:extLst>
                <a:ext uri="{FF2B5EF4-FFF2-40B4-BE49-F238E27FC236}">
                  <a16:creationId xmlns:a16="http://schemas.microsoft.com/office/drawing/2014/main" id="{6126A870-460D-49EE-98FB-72366A9FF42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6.1</a:t>
              </a:r>
            </a:p>
          </p:txBody>
        </p:sp>
        <p:sp>
          <p:nvSpPr>
            <p:cNvPr id="91143" name="Text Box 4">
              <a:extLst>
                <a:ext uri="{FF2B5EF4-FFF2-40B4-BE49-F238E27FC236}">
                  <a16:creationId xmlns:a16="http://schemas.microsoft.com/office/drawing/2014/main" id="{20B3DAE8-556A-4E4F-BF6C-E6E60D83415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Branding &amp; Licensing</a:t>
              </a:r>
            </a:p>
          </p:txBody>
        </p:sp>
      </p:grpSp>
      <p:sp>
        <p:nvSpPr>
          <p:cNvPr id="91138" name="Text Box 5">
            <a:extLst>
              <a:ext uri="{FF2B5EF4-FFF2-40B4-BE49-F238E27FC236}">
                <a16:creationId xmlns:a16="http://schemas.microsoft.com/office/drawing/2014/main" id="{83E99E36-B6AB-48E3-A5D9-4EF394311A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1139" name="Rectangle 18">
            <a:extLst>
              <a:ext uri="{FF2B5EF4-FFF2-40B4-BE49-F238E27FC236}">
                <a16:creationId xmlns:a16="http://schemas.microsoft.com/office/drawing/2014/main" id="{1D106AC1-A999-4F4D-A163-F7422DED526C}"/>
              </a:ext>
            </a:extLst>
          </p:cNvPr>
          <p:cNvSpPr>
            <a:spLocks noChangeArrowheads="1"/>
          </p:cNvSpPr>
          <p:nvPr/>
        </p:nvSpPr>
        <p:spPr bwMode="auto">
          <a:xfrm>
            <a:off x="3581400" y="914400"/>
            <a:ext cx="2078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Branding</a:t>
            </a:r>
            <a:r>
              <a:rPr lang="en-US" altLang="en-US" sz="1800"/>
              <a:t> </a:t>
            </a:r>
          </a:p>
        </p:txBody>
      </p:sp>
      <p:sp>
        <p:nvSpPr>
          <p:cNvPr id="15" name="Rectangle 9">
            <a:extLst>
              <a:ext uri="{FF2B5EF4-FFF2-40B4-BE49-F238E27FC236}">
                <a16:creationId xmlns:a16="http://schemas.microsoft.com/office/drawing/2014/main" id="{768F72F3-ECAB-487B-B95E-B3BB959711FF}"/>
              </a:ext>
            </a:extLst>
          </p:cNvPr>
          <p:cNvSpPr>
            <a:spLocks noChangeArrowheads="1"/>
          </p:cNvSpPr>
          <p:nvPr/>
        </p:nvSpPr>
        <p:spPr bwMode="auto">
          <a:xfrm>
            <a:off x="457200" y="1905000"/>
            <a:ext cx="8305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However, with some iconic franchises, a more traditional look without bold or flashy logo updates and jersey/uniform designs helps the team remain true to their brand</a:t>
            </a:r>
          </a:p>
        </p:txBody>
      </p:sp>
      <p:pic>
        <p:nvPicPr>
          <p:cNvPr id="3" name="Picture 2" descr="Screen Shot 2016-08-11 at 4.36.57 PM.png">
            <a:extLst>
              <a:ext uri="{FF2B5EF4-FFF2-40B4-BE49-F238E27FC236}">
                <a16:creationId xmlns:a16="http://schemas.microsoft.com/office/drawing/2014/main" id="{1191E48D-A579-40DA-9B8C-E39EF8AEEE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038600"/>
            <a:ext cx="8305800"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par>
                                <p:cTn id="7" presetID="5"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checkerboard(across)">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theme/theme1.xml><?xml version="1.0" encoding="utf-8"?>
<a:theme xmlns:a="http://schemas.openxmlformats.org/drawingml/2006/main" name="Kotler MKT 600">
  <a:themeElements>
    <a:clrScheme name="">
      <a:dk1>
        <a:srgbClr val="000000"/>
      </a:dk1>
      <a:lt1>
        <a:srgbClr val="3365FB"/>
      </a:lt1>
      <a:dk2>
        <a:srgbClr val="C1CEFF"/>
      </a:dk2>
      <a:lt2>
        <a:srgbClr val="7F0624"/>
      </a:lt2>
      <a:accent1>
        <a:srgbClr val="FEFE70"/>
      </a:accent1>
      <a:accent2>
        <a:srgbClr val="F76681"/>
      </a:accent2>
      <a:accent3>
        <a:srgbClr val="ADB8FD"/>
      </a:accent3>
      <a:accent4>
        <a:srgbClr val="000000"/>
      </a:accent4>
      <a:accent5>
        <a:srgbClr val="FEFEBB"/>
      </a:accent5>
      <a:accent6>
        <a:srgbClr val="E05C74"/>
      </a:accent6>
      <a:hlink>
        <a:srgbClr val="B760F9"/>
      </a:hlink>
      <a:folHlink>
        <a:srgbClr val="3365FB"/>
      </a:folHlink>
    </a:clrScheme>
    <a:fontScheme name="Kotler MKT 60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otler MKT 600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otler MKT 60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otler MKT 600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otler MKT 600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otler MKT 60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otler MKT 60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otler MKT 60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3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12134</TotalTime>
  <Words>6593</Words>
  <Application>Microsoft Office PowerPoint</Application>
  <PresentationFormat>On-screen Show (4:3)</PresentationFormat>
  <Paragraphs>791</Paragraphs>
  <Slides>115</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115</vt:i4>
      </vt:variant>
    </vt:vector>
  </HeadingPairs>
  <TitlesOfParts>
    <vt:vector size="125" baseType="lpstr">
      <vt:lpstr>Arial</vt:lpstr>
      <vt:lpstr>Arial Black</vt:lpstr>
      <vt:lpstr>Helvetica</vt:lpstr>
      <vt:lpstr>Symbol</vt:lpstr>
      <vt:lpstr>Times New Roman</vt:lpstr>
      <vt:lpstr>Verdana</vt:lpstr>
      <vt:lpstr>Wingdings</vt:lpstr>
      <vt:lpstr>Kotler MKT 600</vt:lpstr>
      <vt:lpstr>2_Default Design</vt:lpstr>
      <vt:lpstr>3_Default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6.1 - Slides-Branding</dc:title>
  <dc:creator>Copyright © 2012 by Sports Career Consulting, LLC</dc:creator>
  <cp:lastModifiedBy>Chris Lindauer</cp:lastModifiedBy>
  <cp:revision>556</cp:revision>
  <dcterms:created xsi:type="dcterms:W3CDTF">2010-08-14T22:38:25Z</dcterms:created>
  <dcterms:modified xsi:type="dcterms:W3CDTF">2020-08-20T11:36:35Z</dcterms:modified>
</cp:coreProperties>
</file>