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9" r:id="rId3"/>
    <p:sldId id="280" r:id="rId4"/>
    <p:sldId id="281" r:id="rId5"/>
    <p:sldId id="278" r:id="rId6"/>
    <p:sldId id="263" r:id="rId7"/>
    <p:sldId id="264" r:id="rId8"/>
    <p:sldId id="265" r:id="rId9"/>
    <p:sldId id="266" r:id="rId10"/>
    <p:sldId id="267" r:id="rId11"/>
    <p:sldId id="257" r:id="rId12"/>
    <p:sldId id="268" r:id="rId13"/>
    <p:sldId id="260" r:id="rId14"/>
    <p:sldId id="262" r:id="rId15"/>
    <p:sldId id="274" r:id="rId16"/>
    <p:sldId id="275" r:id="rId17"/>
    <p:sldId id="276" r:id="rId18"/>
    <p:sldId id="277" r:id="rId19"/>
    <p:sldId id="258" r:id="rId20"/>
    <p:sldId id="271" r:id="rId21"/>
    <p:sldId id="270" r:id="rId22"/>
    <p:sldId id="282" r:id="rId23"/>
    <p:sldId id="283" r:id="rId24"/>
    <p:sldId id="284" r:id="rId25"/>
    <p:sldId id="259"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80" d="100"/>
          <a:sy n="80" d="100"/>
        </p:scale>
        <p:origin x="100"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50E671-3CDE-4FBE-8AF5-B3D6FE32F7C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4F3BA7D-C113-47B5-999F-5291EA3A0EB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99EDC88-01AC-4FEA-9F6F-3924D91D5649}"/>
              </a:ext>
            </a:extLst>
          </p:cNvPr>
          <p:cNvSpPr>
            <a:spLocks noGrp="1"/>
          </p:cNvSpPr>
          <p:nvPr>
            <p:ph type="dt" sz="half" idx="10"/>
          </p:nvPr>
        </p:nvSpPr>
        <p:spPr/>
        <p:txBody>
          <a:bodyPr/>
          <a:lstStyle/>
          <a:p>
            <a:fld id="{7C670763-DC79-4703-9E2F-6CF07C5CF3CA}" type="datetimeFigureOut">
              <a:rPr lang="en-US" smtClean="0"/>
              <a:t>8/20/2020</a:t>
            </a:fld>
            <a:endParaRPr lang="en-US"/>
          </a:p>
        </p:txBody>
      </p:sp>
      <p:sp>
        <p:nvSpPr>
          <p:cNvPr id="5" name="Footer Placeholder 4">
            <a:extLst>
              <a:ext uri="{FF2B5EF4-FFF2-40B4-BE49-F238E27FC236}">
                <a16:creationId xmlns:a16="http://schemas.microsoft.com/office/drawing/2014/main" id="{486A6AEB-3E20-413E-97D0-8DBA3CA1AC0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EF51F6E-46F8-402E-BC93-F1705B90D20E}"/>
              </a:ext>
            </a:extLst>
          </p:cNvPr>
          <p:cNvSpPr>
            <a:spLocks noGrp="1"/>
          </p:cNvSpPr>
          <p:nvPr>
            <p:ph type="sldNum" sz="quarter" idx="12"/>
          </p:nvPr>
        </p:nvSpPr>
        <p:spPr/>
        <p:txBody>
          <a:bodyPr/>
          <a:lstStyle/>
          <a:p>
            <a:fld id="{3DB65652-7B43-4DF7-A282-3C6FFB89B8A8}" type="slidenum">
              <a:rPr lang="en-US" smtClean="0"/>
              <a:t>‹#›</a:t>
            </a:fld>
            <a:endParaRPr lang="en-US"/>
          </a:p>
        </p:txBody>
      </p:sp>
    </p:spTree>
    <p:extLst>
      <p:ext uri="{BB962C8B-B14F-4D97-AF65-F5344CB8AC3E}">
        <p14:creationId xmlns:p14="http://schemas.microsoft.com/office/powerpoint/2010/main" val="39613631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9C2D27-9A26-4EDC-8E97-521F4017D60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DF2D5AB-5998-4169-8E5B-BEE401AD909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41685AC-C564-4E89-B73C-2721D72C2C26}"/>
              </a:ext>
            </a:extLst>
          </p:cNvPr>
          <p:cNvSpPr>
            <a:spLocks noGrp="1"/>
          </p:cNvSpPr>
          <p:nvPr>
            <p:ph type="dt" sz="half" idx="10"/>
          </p:nvPr>
        </p:nvSpPr>
        <p:spPr/>
        <p:txBody>
          <a:bodyPr/>
          <a:lstStyle/>
          <a:p>
            <a:fld id="{7C670763-DC79-4703-9E2F-6CF07C5CF3CA}" type="datetimeFigureOut">
              <a:rPr lang="en-US" smtClean="0"/>
              <a:t>8/20/2020</a:t>
            </a:fld>
            <a:endParaRPr lang="en-US"/>
          </a:p>
        </p:txBody>
      </p:sp>
      <p:sp>
        <p:nvSpPr>
          <p:cNvPr id="5" name="Footer Placeholder 4">
            <a:extLst>
              <a:ext uri="{FF2B5EF4-FFF2-40B4-BE49-F238E27FC236}">
                <a16:creationId xmlns:a16="http://schemas.microsoft.com/office/drawing/2014/main" id="{832B6970-5620-4653-BC93-D1E9A91DD08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754B225-7036-4E16-86AA-552DB743F880}"/>
              </a:ext>
            </a:extLst>
          </p:cNvPr>
          <p:cNvSpPr>
            <a:spLocks noGrp="1"/>
          </p:cNvSpPr>
          <p:nvPr>
            <p:ph type="sldNum" sz="quarter" idx="12"/>
          </p:nvPr>
        </p:nvSpPr>
        <p:spPr/>
        <p:txBody>
          <a:bodyPr/>
          <a:lstStyle/>
          <a:p>
            <a:fld id="{3DB65652-7B43-4DF7-A282-3C6FFB89B8A8}" type="slidenum">
              <a:rPr lang="en-US" smtClean="0"/>
              <a:t>‹#›</a:t>
            </a:fld>
            <a:endParaRPr lang="en-US"/>
          </a:p>
        </p:txBody>
      </p:sp>
    </p:spTree>
    <p:extLst>
      <p:ext uri="{BB962C8B-B14F-4D97-AF65-F5344CB8AC3E}">
        <p14:creationId xmlns:p14="http://schemas.microsoft.com/office/powerpoint/2010/main" val="33422119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C048076-4F60-4CCC-88E7-1F082A33BC1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E9DC4CA-E0F8-46AC-891F-522D1AC563A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C6E0248-2655-40A8-9BE9-453D9C05D98E}"/>
              </a:ext>
            </a:extLst>
          </p:cNvPr>
          <p:cNvSpPr>
            <a:spLocks noGrp="1"/>
          </p:cNvSpPr>
          <p:nvPr>
            <p:ph type="dt" sz="half" idx="10"/>
          </p:nvPr>
        </p:nvSpPr>
        <p:spPr/>
        <p:txBody>
          <a:bodyPr/>
          <a:lstStyle/>
          <a:p>
            <a:fld id="{7C670763-DC79-4703-9E2F-6CF07C5CF3CA}" type="datetimeFigureOut">
              <a:rPr lang="en-US" smtClean="0"/>
              <a:t>8/20/2020</a:t>
            </a:fld>
            <a:endParaRPr lang="en-US"/>
          </a:p>
        </p:txBody>
      </p:sp>
      <p:sp>
        <p:nvSpPr>
          <p:cNvPr id="5" name="Footer Placeholder 4">
            <a:extLst>
              <a:ext uri="{FF2B5EF4-FFF2-40B4-BE49-F238E27FC236}">
                <a16:creationId xmlns:a16="http://schemas.microsoft.com/office/drawing/2014/main" id="{DF954219-2005-46CD-AA28-4CBB23A976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368226C-8B10-4B07-B18F-B9F2007EA7E2}"/>
              </a:ext>
            </a:extLst>
          </p:cNvPr>
          <p:cNvSpPr>
            <a:spLocks noGrp="1"/>
          </p:cNvSpPr>
          <p:nvPr>
            <p:ph type="sldNum" sz="quarter" idx="12"/>
          </p:nvPr>
        </p:nvSpPr>
        <p:spPr/>
        <p:txBody>
          <a:bodyPr/>
          <a:lstStyle/>
          <a:p>
            <a:fld id="{3DB65652-7B43-4DF7-A282-3C6FFB89B8A8}" type="slidenum">
              <a:rPr lang="en-US" smtClean="0"/>
              <a:t>‹#›</a:t>
            </a:fld>
            <a:endParaRPr lang="en-US"/>
          </a:p>
        </p:txBody>
      </p:sp>
    </p:spTree>
    <p:extLst>
      <p:ext uri="{BB962C8B-B14F-4D97-AF65-F5344CB8AC3E}">
        <p14:creationId xmlns:p14="http://schemas.microsoft.com/office/powerpoint/2010/main" val="22847551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C08314-5386-4C25-8497-14AC4775445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B59FBAE-047E-40D5-8341-157BB341CDD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84CBE91-62D1-47C0-9237-AA156A9970EC}"/>
              </a:ext>
            </a:extLst>
          </p:cNvPr>
          <p:cNvSpPr>
            <a:spLocks noGrp="1"/>
          </p:cNvSpPr>
          <p:nvPr>
            <p:ph type="dt" sz="half" idx="10"/>
          </p:nvPr>
        </p:nvSpPr>
        <p:spPr/>
        <p:txBody>
          <a:bodyPr/>
          <a:lstStyle/>
          <a:p>
            <a:fld id="{7C670763-DC79-4703-9E2F-6CF07C5CF3CA}" type="datetimeFigureOut">
              <a:rPr lang="en-US" smtClean="0"/>
              <a:t>8/20/2020</a:t>
            </a:fld>
            <a:endParaRPr lang="en-US"/>
          </a:p>
        </p:txBody>
      </p:sp>
      <p:sp>
        <p:nvSpPr>
          <p:cNvPr id="5" name="Footer Placeholder 4">
            <a:extLst>
              <a:ext uri="{FF2B5EF4-FFF2-40B4-BE49-F238E27FC236}">
                <a16:creationId xmlns:a16="http://schemas.microsoft.com/office/drawing/2014/main" id="{3E10DEFF-EFC5-4F2B-AEAC-66040BA83D6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70B342C-5606-4DAC-84A9-B0DB79CCCC74}"/>
              </a:ext>
            </a:extLst>
          </p:cNvPr>
          <p:cNvSpPr>
            <a:spLocks noGrp="1"/>
          </p:cNvSpPr>
          <p:nvPr>
            <p:ph type="sldNum" sz="quarter" idx="12"/>
          </p:nvPr>
        </p:nvSpPr>
        <p:spPr/>
        <p:txBody>
          <a:bodyPr/>
          <a:lstStyle/>
          <a:p>
            <a:fld id="{3DB65652-7B43-4DF7-A282-3C6FFB89B8A8}" type="slidenum">
              <a:rPr lang="en-US" smtClean="0"/>
              <a:t>‹#›</a:t>
            </a:fld>
            <a:endParaRPr lang="en-US"/>
          </a:p>
        </p:txBody>
      </p:sp>
    </p:spTree>
    <p:extLst>
      <p:ext uri="{BB962C8B-B14F-4D97-AF65-F5344CB8AC3E}">
        <p14:creationId xmlns:p14="http://schemas.microsoft.com/office/powerpoint/2010/main" val="34089592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C07754-42DC-4705-9B7A-524AE7E8A53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3E9F3DA-C8CE-4CB8-A8BD-850D017FBA6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8183587-2580-449E-9DA3-60104383D58B}"/>
              </a:ext>
            </a:extLst>
          </p:cNvPr>
          <p:cNvSpPr>
            <a:spLocks noGrp="1"/>
          </p:cNvSpPr>
          <p:nvPr>
            <p:ph type="dt" sz="half" idx="10"/>
          </p:nvPr>
        </p:nvSpPr>
        <p:spPr/>
        <p:txBody>
          <a:bodyPr/>
          <a:lstStyle/>
          <a:p>
            <a:fld id="{7C670763-DC79-4703-9E2F-6CF07C5CF3CA}" type="datetimeFigureOut">
              <a:rPr lang="en-US" smtClean="0"/>
              <a:t>8/20/2020</a:t>
            </a:fld>
            <a:endParaRPr lang="en-US"/>
          </a:p>
        </p:txBody>
      </p:sp>
      <p:sp>
        <p:nvSpPr>
          <p:cNvPr id="5" name="Footer Placeholder 4">
            <a:extLst>
              <a:ext uri="{FF2B5EF4-FFF2-40B4-BE49-F238E27FC236}">
                <a16:creationId xmlns:a16="http://schemas.microsoft.com/office/drawing/2014/main" id="{A9896604-F299-4EE2-90A0-F15003E1C4A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D43A106-6127-43F3-A39B-C54200163530}"/>
              </a:ext>
            </a:extLst>
          </p:cNvPr>
          <p:cNvSpPr>
            <a:spLocks noGrp="1"/>
          </p:cNvSpPr>
          <p:nvPr>
            <p:ph type="sldNum" sz="quarter" idx="12"/>
          </p:nvPr>
        </p:nvSpPr>
        <p:spPr/>
        <p:txBody>
          <a:bodyPr/>
          <a:lstStyle/>
          <a:p>
            <a:fld id="{3DB65652-7B43-4DF7-A282-3C6FFB89B8A8}" type="slidenum">
              <a:rPr lang="en-US" smtClean="0"/>
              <a:t>‹#›</a:t>
            </a:fld>
            <a:endParaRPr lang="en-US"/>
          </a:p>
        </p:txBody>
      </p:sp>
    </p:spTree>
    <p:extLst>
      <p:ext uri="{BB962C8B-B14F-4D97-AF65-F5344CB8AC3E}">
        <p14:creationId xmlns:p14="http://schemas.microsoft.com/office/powerpoint/2010/main" val="16554758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B03EAD-C317-47C8-99A4-1403E97C534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9DD2939-C09B-453B-B6DA-3F999B6A0F8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80C805E-A745-49F8-8F24-38B0C1559A9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8D975B8-E759-4019-AD63-4FF6E30998A3}"/>
              </a:ext>
            </a:extLst>
          </p:cNvPr>
          <p:cNvSpPr>
            <a:spLocks noGrp="1"/>
          </p:cNvSpPr>
          <p:nvPr>
            <p:ph type="dt" sz="half" idx="10"/>
          </p:nvPr>
        </p:nvSpPr>
        <p:spPr/>
        <p:txBody>
          <a:bodyPr/>
          <a:lstStyle/>
          <a:p>
            <a:fld id="{7C670763-DC79-4703-9E2F-6CF07C5CF3CA}" type="datetimeFigureOut">
              <a:rPr lang="en-US" smtClean="0"/>
              <a:t>8/20/2020</a:t>
            </a:fld>
            <a:endParaRPr lang="en-US"/>
          </a:p>
        </p:txBody>
      </p:sp>
      <p:sp>
        <p:nvSpPr>
          <p:cNvPr id="6" name="Footer Placeholder 5">
            <a:extLst>
              <a:ext uri="{FF2B5EF4-FFF2-40B4-BE49-F238E27FC236}">
                <a16:creationId xmlns:a16="http://schemas.microsoft.com/office/drawing/2014/main" id="{4386417E-428D-4188-8331-2887DDD7E25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DBE2E31-2618-445C-97D4-ACE35EB424C2}"/>
              </a:ext>
            </a:extLst>
          </p:cNvPr>
          <p:cNvSpPr>
            <a:spLocks noGrp="1"/>
          </p:cNvSpPr>
          <p:nvPr>
            <p:ph type="sldNum" sz="quarter" idx="12"/>
          </p:nvPr>
        </p:nvSpPr>
        <p:spPr/>
        <p:txBody>
          <a:bodyPr/>
          <a:lstStyle/>
          <a:p>
            <a:fld id="{3DB65652-7B43-4DF7-A282-3C6FFB89B8A8}" type="slidenum">
              <a:rPr lang="en-US" smtClean="0"/>
              <a:t>‹#›</a:t>
            </a:fld>
            <a:endParaRPr lang="en-US"/>
          </a:p>
        </p:txBody>
      </p:sp>
    </p:spTree>
    <p:extLst>
      <p:ext uri="{BB962C8B-B14F-4D97-AF65-F5344CB8AC3E}">
        <p14:creationId xmlns:p14="http://schemas.microsoft.com/office/powerpoint/2010/main" val="39668510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D43A12-50E9-45E4-89D4-E0AC1857B4E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F32ED2F-A49F-4AC3-90B2-07839435E3F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D6A4FD3-7713-48E1-8DAF-4A3A5AF33F1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F0CF16E-A0B1-4ABE-A405-8B827EE1884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4C8038C-6AC4-48DF-B6FE-2008128DB2C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82F831D-A529-4005-A634-194FD915C39F}"/>
              </a:ext>
            </a:extLst>
          </p:cNvPr>
          <p:cNvSpPr>
            <a:spLocks noGrp="1"/>
          </p:cNvSpPr>
          <p:nvPr>
            <p:ph type="dt" sz="half" idx="10"/>
          </p:nvPr>
        </p:nvSpPr>
        <p:spPr/>
        <p:txBody>
          <a:bodyPr/>
          <a:lstStyle/>
          <a:p>
            <a:fld id="{7C670763-DC79-4703-9E2F-6CF07C5CF3CA}" type="datetimeFigureOut">
              <a:rPr lang="en-US" smtClean="0"/>
              <a:t>8/20/2020</a:t>
            </a:fld>
            <a:endParaRPr lang="en-US"/>
          </a:p>
        </p:txBody>
      </p:sp>
      <p:sp>
        <p:nvSpPr>
          <p:cNvPr id="8" name="Footer Placeholder 7">
            <a:extLst>
              <a:ext uri="{FF2B5EF4-FFF2-40B4-BE49-F238E27FC236}">
                <a16:creationId xmlns:a16="http://schemas.microsoft.com/office/drawing/2014/main" id="{DCC01A78-72CE-4D02-A357-B91A68A4F7D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4E184D5-5CD0-402E-95CA-8CFE30D373C8}"/>
              </a:ext>
            </a:extLst>
          </p:cNvPr>
          <p:cNvSpPr>
            <a:spLocks noGrp="1"/>
          </p:cNvSpPr>
          <p:nvPr>
            <p:ph type="sldNum" sz="quarter" idx="12"/>
          </p:nvPr>
        </p:nvSpPr>
        <p:spPr/>
        <p:txBody>
          <a:bodyPr/>
          <a:lstStyle/>
          <a:p>
            <a:fld id="{3DB65652-7B43-4DF7-A282-3C6FFB89B8A8}" type="slidenum">
              <a:rPr lang="en-US" smtClean="0"/>
              <a:t>‹#›</a:t>
            </a:fld>
            <a:endParaRPr lang="en-US"/>
          </a:p>
        </p:txBody>
      </p:sp>
    </p:spTree>
    <p:extLst>
      <p:ext uri="{BB962C8B-B14F-4D97-AF65-F5344CB8AC3E}">
        <p14:creationId xmlns:p14="http://schemas.microsoft.com/office/powerpoint/2010/main" val="26340697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574513-1AC2-49E6-BF64-C0C80FFAB19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B6072FD-FD89-47E4-8013-4E73BBD73AC9}"/>
              </a:ext>
            </a:extLst>
          </p:cNvPr>
          <p:cNvSpPr>
            <a:spLocks noGrp="1"/>
          </p:cNvSpPr>
          <p:nvPr>
            <p:ph type="dt" sz="half" idx="10"/>
          </p:nvPr>
        </p:nvSpPr>
        <p:spPr/>
        <p:txBody>
          <a:bodyPr/>
          <a:lstStyle/>
          <a:p>
            <a:fld id="{7C670763-DC79-4703-9E2F-6CF07C5CF3CA}" type="datetimeFigureOut">
              <a:rPr lang="en-US" smtClean="0"/>
              <a:t>8/20/2020</a:t>
            </a:fld>
            <a:endParaRPr lang="en-US"/>
          </a:p>
        </p:txBody>
      </p:sp>
      <p:sp>
        <p:nvSpPr>
          <p:cNvPr id="4" name="Footer Placeholder 3">
            <a:extLst>
              <a:ext uri="{FF2B5EF4-FFF2-40B4-BE49-F238E27FC236}">
                <a16:creationId xmlns:a16="http://schemas.microsoft.com/office/drawing/2014/main" id="{4B3C3048-E0B2-4757-94C6-A4929D1BAFA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3AC0FB7-6777-47D0-9388-2B38DEFF5483}"/>
              </a:ext>
            </a:extLst>
          </p:cNvPr>
          <p:cNvSpPr>
            <a:spLocks noGrp="1"/>
          </p:cNvSpPr>
          <p:nvPr>
            <p:ph type="sldNum" sz="quarter" idx="12"/>
          </p:nvPr>
        </p:nvSpPr>
        <p:spPr/>
        <p:txBody>
          <a:bodyPr/>
          <a:lstStyle/>
          <a:p>
            <a:fld id="{3DB65652-7B43-4DF7-A282-3C6FFB89B8A8}" type="slidenum">
              <a:rPr lang="en-US" smtClean="0"/>
              <a:t>‹#›</a:t>
            </a:fld>
            <a:endParaRPr lang="en-US"/>
          </a:p>
        </p:txBody>
      </p:sp>
    </p:spTree>
    <p:extLst>
      <p:ext uri="{BB962C8B-B14F-4D97-AF65-F5344CB8AC3E}">
        <p14:creationId xmlns:p14="http://schemas.microsoft.com/office/powerpoint/2010/main" val="6131459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AA1754F-A7E1-4DE4-B6DD-0540EDA8B6D8}"/>
              </a:ext>
            </a:extLst>
          </p:cNvPr>
          <p:cNvSpPr>
            <a:spLocks noGrp="1"/>
          </p:cNvSpPr>
          <p:nvPr>
            <p:ph type="dt" sz="half" idx="10"/>
          </p:nvPr>
        </p:nvSpPr>
        <p:spPr/>
        <p:txBody>
          <a:bodyPr/>
          <a:lstStyle/>
          <a:p>
            <a:fld id="{7C670763-DC79-4703-9E2F-6CF07C5CF3CA}" type="datetimeFigureOut">
              <a:rPr lang="en-US" smtClean="0"/>
              <a:t>8/20/2020</a:t>
            </a:fld>
            <a:endParaRPr lang="en-US"/>
          </a:p>
        </p:txBody>
      </p:sp>
      <p:sp>
        <p:nvSpPr>
          <p:cNvPr id="3" name="Footer Placeholder 2">
            <a:extLst>
              <a:ext uri="{FF2B5EF4-FFF2-40B4-BE49-F238E27FC236}">
                <a16:creationId xmlns:a16="http://schemas.microsoft.com/office/drawing/2014/main" id="{6BA8DE77-33AF-4704-AD96-4164AD9359D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37D98D5-0AA0-4FEA-AE1D-767D1DDE33E5}"/>
              </a:ext>
            </a:extLst>
          </p:cNvPr>
          <p:cNvSpPr>
            <a:spLocks noGrp="1"/>
          </p:cNvSpPr>
          <p:nvPr>
            <p:ph type="sldNum" sz="quarter" idx="12"/>
          </p:nvPr>
        </p:nvSpPr>
        <p:spPr/>
        <p:txBody>
          <a:bodyPr/>
          <a:lstStyle/>
          <a:p>
            <a:fld id="{3DB65652-7B43-4DF7-A282-3C6FFB89B8A8}" type="slidenum">
              <a:rPr lang="en-US" smtClean="0"/>
              <a:t>‹#›</a:t>
            </a:fld>
            <a:endParaRPr lang="en-US"/>
          </a:p>
        </p:txBody>
      </p:sp>
    </p:spTree>
    <p:extLst>
      <p:ext uri="{BB962C8B-B14F-4D97-AF65-F5344CB8AC3E}">
        <p14:creationId xmlns:p14="http://schemas.microsoft.com/office/powerpoint/2010/main" val="10712027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C21CA3-F71C-4ACB-B5D9-04FE2FCBAF4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A0DBCAA-AFEB-46B8-8E7F-B5A56A55ED3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C627A9B-987E-46C7-8C21-B32237986CF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4128528-5863-4CF6-BCF4-927484189706}"/>
              </a:ext>
            </a:extLst>
          </p:cNvPr>
          <p:cNvSpPr>
            <a:spLocks noGrp="1"/>
          </p:cNvSpPr>
          <p:nvPr>
            <p:ph type="dt" sz="half" idx="10"/>
          </p:nvPr>
        </p:nvSpPr>
        <p:spPr/>
        <p:txBody>
          <a:bodyPr/>
          <a:lstStyle/>
          <a:p>
            <a:fld id="{7C670763-DC79-4703-9E2F-6CF07C5CF3CA}" type="datetimeFigureOut">
              <a:rPr lang="en-US" smtClean="0"/>
              <a:t>8/20/2020</a:t>
            </a:fld>
            <a:endParaRPr lang="en-US"/>
          </a:p>
        </p:txBody>
      </p:sp>
      <p:sp>
        <p:nvSpPr>
          <p:cNvPr id="6" name="Footer Placeholder 5">
            <a:extLst>
              <a:ext uri="{FF2B5EF4-FFF2-40B4-BE49-F238E27FC236}">
                <a16:creationId xmlns:a16="http://schemas.microsoft.com/office/drawing/2014/main" id="{36D897A0-2B57-41D4-855B-5F9D8EF5195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3B574B6-DE34-4F72-AF47-23F7494604CB}"/>
              </a:ext>
            </a:extLst>
          </p:cNvPr>
          <p:cNvSpPr>
            <a:spLocks noGrp="1"/>
          </p:cNvSpPr>
          <p:nvPr>
            <p:ph type="sldNum" sz="quarter" idx="12"/>
          </p:nvPr>
        </p:nvSpPr>
        <p:spPr/>
        <p:txBody>
          <a:bodyPr/>
          <a:lstStyle/>
          <a:p>
            <a:fld id="{3DB65652-7B43-4DF7-A282-3C6FFB89B8A8}" type="slidenum">
              <a:rPr lang="en-US" smtClean="0"/>
              <a:t>‹#›</a:t>
            </a:fld>
            <a:endParaRPr lang="en-US"/>
          </a:p>
        </p:txBody>
      </p:sp>
    </p:spTree>
    <p:extLst>
      <p:ext uri="{BB962C8B-B14F-4D97-AF65-F5344CB8AC3E}">
        <p14:creationId xmlns:p14="http://schemas.microsoft.com/office/powerpoint/2010/main" val="8423713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25A9C1-7A42-4B9D-85AF-A4B72CB10BA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D691A4B-B1C0-4010-9A31-076BB4EC04B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1E14AD5-4B18-44E8-9811-CDAD703102E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AE1B4A5-22E6-49D7-ACA4-AAF189B6F6AA}"/>
              </a:ext>
            </a:extLst>
          </p:cNvPr>
          <p:cNvSpPr>
            <a:spLocks noGrp="1"/>
          </p:cNvSpPr>
          <p:nvPr>
            <p:ph type="dt" sz="half" idx="10"/>
          </p:nvPr>
        </p:nvSpPr>
        <p:spPr/>
        <p:txBody>
          <a:bodyPr/>
          <a:lstStyle/>
          <a:p>
            <a:fld id="{7C670763-DC79-4703-9E2F-6CF07C5CF3CA}" type="datetimeFigureOut">
              <a:rPr lang="en-US" smtClean="0"/>
              <a:t>8/20/2020</a:t>
            </a:fld>
            <a:endParaRPr lang="en-US"/>
          </a:p>
        </p:txBody>
      </p:sp>
      <p:sp>
        <p:nvSpPr>
          <p:cNvPr id="6" name="Footer Placeholder 5">
            <a:extLst>
              <a:ext uri="{FF2B5EF4-FFF2-40B4-BE49-F238E27FC236}">
                <a16:creationId xmlns:a16="http://schemas.microsoft.com/office/drawing/2014/main" id="{E87163EE-80C0-4338-89EC-81190A846FC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A3E841C-271D-489B-B94C-DB5007B03219}"/>
              </a:ext>
            </a:extLst>
          </p:cNvPr>
          <p:cNvSpPr>
            <a:spLocks noGrp="1"/>
          </p:cNvSpPr>
          <p:nvPr>
            <p:ph type="sldNum" sz="quarter" idx="12"/>
          </p:nvPr>
        </p:nvSpPr>
        <p:spPr/>
        <p:txBody>
          <a:bodyPr/>
          <a:lstStyle/>
          <a:p>
            <a:fld id="{3DB65652-7B43-4DF7-A282-3C6FFB89B8A8}" type="slidenum">
              <a:rPr lang="en-US" smtClean="0"/>
              <a:t>‹#›</a:t>
            </a:fld>
            <a:endParaRPr lang="en-US"/>
          </a:p>
        </p:txBody>
      </p:sp>
    </p:spTree>
    <p:extLst>
      <p:ext uri="{BB962C8B-B14F-4D97-AF65-F5344CB8AC3E}">
        <p14:creationId xmlns:p14="http://schemas.microsoft.com/office/powerpoint/2010/main" val="27346304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B5D2BD4-9823-497D-B768-562A92F6079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C47F447-2138-4A6E-9ADA-07F8319D4EF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EB9069D-A3C2-489B-A8A5-EF149792C94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670763-DC79-4703-9E2F-6CF07C5CF3CA}" type="datetimeFigureOut">
              <a:rPr lang="en-US" smtClean="0"/>
              <a:t>8/20/2020</a:t>
            </a:fld>
            <a:endParaRPr lang="en-US"/>
          </a:p>
        </p:txBody>
      </p:sp>
      <p:sp>
        <p:nvSpPr>
          <p:cNvPr id="5" name="Footer Placeholder 4">
            <a:extLst>
              <a:ext uri="{FF2B5EF4-FFF2-40B4-BE49-F238E27FC236}">
                <a16:creationId xmlns:a16="http://schemas.microsoft.com/office/drawing/2014/main" id="{91E0A37E-87A7-474D-A0DA-113A951216C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D8611BC-D920-4861-A347-33C398DE97B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B65652-7B43-4DF7-A282-3C6FFB89B8A8}" type="slidenum">
              <a:rPr lang="en-US" smtClean="0"/>
              <a:t>‹#›</a:t>
            </a:fld>
            <a:endParaRPr lang="en-US"/>
          </a:p>
        </p:txBody>
      </p:sp>
    </p:spTree>
    <p:extLst>
      <p:ext uri="{BB962C8B-B14F-4D97-AF65-F5344CB8AC3E}">
        <p14:creationId xmlns:p14="http://schemas.microsoft.com/office/powerpoint/2010/main" val="11867701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hyperlink" Target="https://nflpa.com/partners/posts/things-to-know-about-year-end-nflpa-top-50-player-sales-list" TargetMode="External"/><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hyperlink" Target="https://www.licenseglobal.com/sports/nflpa-top-50-player-sales-list-revealed"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C96AA5CA-B19C-48D2-A2F2-AF7724F7722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34" y="3291507"/>
            <a:ext cx="12192000" cy="35306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6D1E4B73-55E4-437C-A23C-850F86A556D8}"/>
              </a:ext>
            </a:extLst>
          </p:cNvPr>
          <p:cNvSpPr/>
          <p:nvPr/>
        </p:nvSpPr>
        <p:spPr>
          <a:xfrm>
            <a:off x="0" y="0"/>
            <a:ext cx="7112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C62B315C-FD20-4498-AA5B-B9FB90C642C3}"/>
              </a:ext>
            </a:extLst>
          </p:cNvPr>
          <p:cNvSpPr/>
          <p:nvPr/>
        </p:nvSpPr>
        <p:spPr>
          <a:xfrm>
            <a:off x="12120880" y="0"/>
            <a:ext cx="7112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1209649A-FD90-4EF6-8A15-09F005A5A3D8}"/>
              </a:ext>
            </a:extLst>
          </p:cNvPr>
          <p:cNvSpPr/>
          <p:nvPr/>
        </p:nvSpPr>
        <p:spPr>
          <a:xfrm flipV="1">
            <a:off x="0" y="1106"/>
            <a:ext cx="12120880" cy="5367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811635E1-D504-430E-BB7F-67652AC9DE42}"/>
              </a:ext>
            </a:extLst>
          </p:cNvPr>
          <p:cNvSpPr/>
          <p:nvPr/>
        </p:nvSpPr>
        <p:spPr>
          <a:xfrm flipV="1">
            <a:off x="35560" y="6804328"/>
            <a:ext cx="12120880" cy="5367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ubtitle 2">
            <a:extLst>
              <a:ext uri="{FF2B5EF4-FFF2-40B4-BE49-F238E27FC236}">
                <a16:creationId xmlns:a16="http://schemas.microsoft.com/office/drawing/2014/main" id="{40C7068B-B3B0-4E95-990E-860716AEC20E}"/>
              </a:ext>
            </a:extLst>
          </p:cNvPr>
          <p:cNvSpPr txBox="1">
            <a:spLocks/>
          </p:cNvSpPr>
          <p:nvPr/>
        </p:nvSpPr>
        <p:spPr>
          <a:xfrm>
            <a:off x="1488440" y="456200"/>
            <a:ext cx="9144000" cy="2433884"/>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7200" b="1" dirty="0">
                <a:latin typeface="Arial Narrow" panose="020B0606020202030204" pitchFamily="34" charset="0"/>
              </a:rPr>
              <a:t>LICENSING &amp; THE LICENSING PROCESS</a:t>
            </a:r>
          </a:p>
        </p:txBody>
      </p:sp>
    </p:spTree>
    <p:extLst>
      <p:ext uri="{BB962C8B-B14F-4D97-AF65-F5344CB8AC3E}">
        <p14:creationId xmlns:p14="http://schemas.microsoft.com/office/powerpoint/2010/main" val="8845122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9861139-F212-4731-A4D8-40030465CC84}"/>
              </a:ext>
            </a:extLst>
          </p:cNvPr>
          <p:cNvSpPr>
            <a:spLocks noGrp="1"/>
          </p:cNvSpPr>
          <p:nvPr>
            <p:ph type="subTitle" idx="1"/>
          </p:nvPr>
        </p:nvSpPr>
        <p:spPr>
          <a:xfrm>
            <a:off x="1244600" y="450155"/>
            <a:ext cx="9631680" cy="1655762"/>
          </a:xfrm>
        </p:spPr>
        <p:txBody>
          <a:bodyPr>
            <a:noAutofit/>
          </a:bodyPr>
          <a:lstStyle/>
          <a:p>
            <a:r>
              <a:rPr lang="en-US" sz="2800" b="1" dirty="0">
                <a:latin typeface="Arial Narrow" panose="020B0606020202030204" pitchFamily="34" charset="0"/>
              </a:rPr>
              <a:t>Top 10 players among all officially licensed product sold:</a:t>
            </a:r>
          </a:p>
          <a:p>
            <a:endParaRPr lang="en-US" sz="2800" dirty="0">
              <a:latin typeface="Arial Narrow" panose="020B0606020202030204" pitchFamily="34" charset="0"/>
            </a:endParaRPr>
          </a:p>
          <a:p>
            <a:pPr marL="457200" indent="-457200">
              <a:buFont typeface="+mj-lt"/>
              <a:buAutoNum type="arabicPeriod"/>
            </a:pPr>
            <a:endParaRPr lang="en-US" dirty="0">
              <a:latin typeface="Arial Narrow" panose="020B0606020202030204" pitchFamily="34" charset="0"/>
            </a:endParaRPr>
          </a:p>
        </p:txBody>
      </p:sp>
      <p:sp>
        <p:nvSpPr>
          <p:cNvPr id="4" name="Rectangle 3">
            <a:extLst>
              <a:ext uri="{FF2B5EF4-FFF2-40B4-BE49-F238E27FC236}">
                <a16:creationId xmlns:a16="http://schemas.microsoft.com/office/drawing/2014/main" id="{6D1E4B73-55E4-437C-A23C-850F86A556D8}"/>
              </a:ext>
            </a:extLst>
          </p:cNvPr>
          <p:cNvSpPr/>
          <p:nvPr/>
        </p:nvSpPr>
        <p:spPr>
          <a:xfrm>
            <a:off x="0" y="0"/>
            <a:ext cx="7112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C62B315C-FD20-4498-AA5B-B9FB90C642C3}"/>
              </a:ext>
            </a:extLst>
          </p:cNvPr>
          <p:cNvSpPr/>
          <p:nvPr/>
        </p:nvSpPr>
        <p:spPr>
          <a:xfrm>
            <a:off x="12120880" y="0"/>
            <a:ext cx="7112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1209649A-FD90-4EF6-8A15-09F005A5A3D8}"/>
              </a:ext>
            </a:extLst>
          </p:cNvPr>
          <p:cNvSpPr/>
          <p:nvPr/>
        </p:nvSpPr>
        <p:spPr>
          <a:xfrm flipV="1">
            <a:off x="0" y="1106"/>
            <a:ext cx="12120880" cy="5367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811635E1-D504-430E-BB7F-67652AC9DE42}"/>
              </a:ext>
            </a:extLst>
          </p:cNvPr>
          <p:cNvSpPr/>
          <p:nvPr/>
        </p:nvSpPr>
        <p:spPr>
          <a:xfrm flipV="1">
            <a:off x="35560" y="6804328"/>
            <a:ext cx="12120880" cy="5367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7D3A36A8-D6BF-4F79-8937-EC78D45A68AF}"/>
              </a:ext>
            </a:extLst>
          </p:cNvPr>
          <p:cNvSpPr/>
          <p:nvPr/>
        </p:nvSpPr>
        <p:spPr>
          <a:xfrm>
            <a:off x="71120" y="5732891"/>
            <a:ext cx="12049760" cy="3737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FF0000"/>
              </a:highlight>
            </a:endParaRPr>
          </a:p>
        </p:txBody>
      </p:sp>
      <p:pic>
        <p:nvPicPr>
          <p:cNvPr id="8" name="Picture 7">
            <a:extLst>
              <a:ext uri="{FF2B5EF4-FFF2-40B4-BE49-F238E27FC236}">
                <a16:creationId xmlns:a16="http://schemas.microsoft.com/office/drawing/2014/main" id="{75D7A541-A8AA-4464-83B1-63FCF525781F}"/>
              </a:ext>
            </a:extLst>
          </p:cNvPr>
          <p:cNvPicPr>
            <a:picLocks noChangeAspect="1"/>
          </p:cNvPicPr>
          <p:nvPr/>
        </p:nvPicPr>
        <p:blipFill>
          <a:blip r:embed="rId2"/>
          <a:stretch>
            <a:fillRect/>
          </a:stretch>
        </p:blipFill>
        <p:spPr>
          <a:xfrm>
            <a:off x="309064" y="4732766"/>
            <a:ext cx="3686175" cy="2000250"/>
          </a:xfrm>
          <a:prstGeom prst="rect">
            <a:avLst/>
          </a:prstGeom>
        </p:spPr>
      </p:pic>
      <p:sp>
        <p:nvSpPr>
          <p:cNvPr id="10" name="TextBox 9">
            <a:extLst>
              <a:ext uri="{FF2B5EF4-FFF2-40B4-BE49-F238E27FC236}">
                <a16:creationId xmlns:a16="http://schemas.microsoft.com/office/drawing/2014/main" id="{AA9E448B-C8FE-420C-9DD9-D07669D39284}"/>
              </a:ext>
            </a:extLst>
          </p:cNvPr>
          <p:cNvSpPr txBox="1"/>
          <p:nvPr/>
        </p:nvSpPr>
        <p:spPr>
          <a:xfrm>
            <a:off x="549001" y="1414050"/>
            <a:ext cx="4849733" cy="1938992"/>
          </a:xfrm>
          <a:prstGeom prst="rect">
            <a:avLst/>
          </a:prstGeom>
          <a:noFill/>
        </p:spPr>
        <p:txBody>
          <a:bodyPr wrap="square">
            <a:spAutoFit/>
          </a:bodyPr>
          <a:lstStyle/>
          <a:p>
            <a:pPr marL="457200" indent="-457200">
              <a:buFont typeface="+mj-lt"/>
              <a:buAutoNum type="arabicPeriod"/>
            </a:pPr>
            <a:r>
              <a:rPr lang="en-US" sz="2400" dirty="0">
                <a:latin typeface="Arial Narrow" panose="020B0606020202030204" pitchFamily="34" charset="0"/>
              </a:rPr>
              <a:t>Patrick </a:t>
            </a:r>
            <a:r>
              <a:rPr lang="en-US" sz="2400" dirty="0" err="1">
                <a:latin typeface="Arial Narrow" panose="020B0606020202030204" pitchFamily="34" charset="0"/>
              </a:rPr>
              <a:t>Mahomes</a:t>
            </a:r>
            <a:r>
              <a:rPr lang="en-US" sz="2400" dirty="0">
                <a:latin typeface="Arial Narrow" panose="020B0606020202030204" pitchFamily="34" charset="0"/>
              </a:rPr>
              <a:t>, QB, Kansas City</a:t>
            </a:r>
          </a:p>
          <a:p>
            <a:pPr marL="457200" indent="-457200">
              <a:buFont typeface="+mj-lt"/>
              <a:buAutoNum type="arabicPeriod"/>
            </a:pPr>
            <a:r>
              <a:rPr lang="en-US" sz="2400" dirty="0">
                <a:latin typeface="Arial Narrow" panose="020B0606020202030204" pitchFamily="34" charset="0"/>
              </a:rPr>
              <a:t>Tom Brady, QB, New England*</a:t>
            </a:r>
          </a:p>
          <a:p>
            <a:pPr marL="457200" indent="-457200">
              <a:buFont typeface="+mj-lt"/>
              <a:buAutoNum type="arabicPeriod"/>
            </a:pPr>
            <a:r>
              <a:rPr lang="en-US" sz="2400" dirty="0">
                <a:latin typeface="Arial Narrow" panose="020B0606020202030204" pitchFamily="34" charset="0"/>
              </a:rPr>
              <a:t>Lamar Jackson, QB, Baltimore</a:t>
            </a:r>
          </a:p>
          <a:p>
            <a:pPr marL="457200" indent="-457200">
              <a:buFont typeface="+mj-lt"/>
              <a:buAutoNum type="arabicPeriod"/>
            </a:pPr>
            <a:r>
              <a:rPr lang="en-US" sz="2400" dirty="0">
                <a:latin typeface="Arial Narrow" panose="020B0606020202030204" pitchFamily="34" charset="0"/>
              </a:rPr>
              <a:t>Ezekiel Elliott, RB, Dallas</a:t>
            </a:r>
          </a:p>
          <a:p>
            <a:pPr marL="457200" indent="-457200">
              <a:buFont typeface="+mj-lt"/>
              <a:buAutoNum type="arabicPeriod"/>
            </a:pPr>
            <a:r>
              <a:rPr lang="en-US" sz="2400" dirty="0">
                <a:latin typeface="Arial Narrow" panose="020B0606020202030204" pitchFamily="34" charset="0"/>
              </a:rPr>
              <a:t>Baker Mayfield, QB, Cleveland</a:t>
            </a:r>
          </a:p>
        </p:txBody>
      </p:sp>
      <p:pic>
        <p:nvPicPr>
          <p:cNvPr id="1026" name="Picture 2">
            <a:extLst>
              <a:ext uri="{FF2B5EF4-FFF2-40B4-BE49-F238E27FC236}">
                <a16:creationId xmlns:a16="http://schemas.microsoft.com/office/drawing/2014/main" id="{AD8A6F03-50B5-4276-93C3-7BE5742F571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91562" y="1184007"/>
            <a:ext cx="3095625" cy="3095625"/>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D522A547-4451-4A4B-9CE0-623478D71236}"/>
              </a:ext>
            </a:extLst>
          </p:cNvPr>
          <p:cNvSpPr txBox="1"/>
          <p:nvPr/>
        </p:nvSpPr>
        <p:spPr>
          <a:xfrm>
            <a:off x="4328932" y="3445037"/>
            <a:ext cx="6102626" cy="1938992"/>
          </a:xfrm>
          <a:prstGeom prst="rect">
            <a:avLst/>
          </a:prstGeom>
          <a:noFill/>
        </p:spPr>
        <p:txBody>
          <a:bodyPr wrap="square">
            <a:spAutoFit/>
          </a:bodyPr>
          <a:lstStyle/>
          <a:p>
            <a:pPr marL="457200" indent="-457200">
              <a:buFont typeface="+mj-lt"/>
              <a:buAutoNum type="arabicPeriod" startAt="6"/>
            </a:pPr>
            <a:r>
              <a:rPr lang="en-US" sz="2400" dirty="0">
                <a:latin typeface="Arial Narrow" panose="020B0606020202030204" pitchFamily="34" charset="0"/>
              </a:rPr>
              <a:t>Aaron Rodgers, QB, Green Bay</a:t>
            </a:r>
          </a:p>
          <a:p>
            <a:pPr marL="457200" indent="-457200">
              <a:buFont typeface="+mj-lt"/>
              <a:buAutoNum type="arabicPeriod" startAt="6"/>
            </a:pPr>
            <a:r>
              <a:rPr lang="en-US" sz="2400" dirty="0">
                <a:latin typeface="Arial Narrow" panose="020B0606020202030204" pitchFamily="34" charset="0"/>
              </a:rPr>
              <a:t>Odell Beckham Jr., WR, Cleveland</a:t>
            </a:r>
          </a:p>
          <a:p>
            <a:pPr marL="457200" indent="-457200">
              <a:buFont typeface="+mj-lt"/>
              <a:buAutoNum type="arabicPeriod" startAt="6"/>
            </a:pPr>
            <a:r>
              <a:rPr lang="en-US" sz="2400" dirty="0">
                <a:latin typeface="Arial Narrow" panose="020B0606020202030204" pitchFamily="34" charset="0"/>
              </a:rPr>
              <a:t>Khalil Mack, LB, Chicago</a:t>
            </a:r>
          </a:p>
          <a:p>
            <a:pPr marL="457200" indent="-457200">
              <a:buFont typeface="+mj-lt"/>
              <a:buAutoNum type="arabicPeriod" startAt="6"/>
            </a:pPr>
            <a:r>
              <a:rPr lang="en-US" sz="2400" dirty="0">
                <a:latin typeface="Arial Narrow" panose="020B0606020202030204" pitchFamily="34" charset="0"/>
              </a:rPr>
              <a:t>Jimmy Garoppolo, QB, San Francisco</a:t>
            </a:r>
          </a:p>
          <a:p>
            <a:pPr marL="457200" indent="-457200">
              <a:buFont typeface="+mj-lt"/>
              <a:buAutoNum type="arabicPeriod" startAt="6"/>
            </a:pPr>
            <a:r>
              <a:rPr lang="en-US" sz="2400" dirty="0">
                <a:latin typeface="Arial Narrow" panose="020B0606020202030204" pitchFamily="34" charset="0"/>
              </a:rPr>
              <a:t>George Kittle, TE, San Francisco</a:t>
            </a:r>
            <a:endParaRPr lang="en-US" sz="2400" dirty="0"/>
          </a:p>
        </p:txBody>
      </p:sp>
    </p:spTree>
    <p:extLst>
      <p:ext uri="{BB962C8B-B14F-4D97-AF65-F5344CB8AC3E}">
        <p14:creationId xmlns:p14="http://schemas.microsoft.com/office/powerpoint/2010/main" val="35774505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9861139-F212-4731-A4D8-40030465CC84}"/>
              </a:ext>
            </a:extLst>
          </p:cNvPr>
          <p:cNvSpPr>
            <a:spLocks noGrp="1"/>
          </p:cNvSpPr>
          <p:nvPr>
            <p:ph type="subTitle" idx="1"/>
          </p:nvPr>
        </p:nvSpPr>
        <p:spPr>
          <a:xfrm>
            <a:off x="596207" y="1359095"/>
            <a:ext cx="6378171" cy="1655762"/>
          </a:xfrm>
        </p:spPr>
        <p:txBody>
          <a:bodyPr>
            <a:noAutofit/>
          </a:bodyPr>
          <a:lstStyle/>
          <a:p>
            <a:r>
              <a:rPr lang="en-US" sz="2800" dirty="0">
                <a:latin typeface="Arial Narrow" panose="020B0606020202030204" pitchFamily="34" charset="0"/>
              </a:rPr>
              <a:t>Tom Brady’s sustained dominance includes two times as year-end leader and a record 18 straight appearances in the top three since the NFLPA introduced the list in 2014.</a:t>
            </a:r>
          </a:p>
        </p:txBody>
      </p:sp>
      <p:sp>
        <p:nvSpPr>
          <p:cNvPr id="4" name="Rectangle 3">
            <a:extLst>
              <a:ext uri="{FF2B5EF4-FFF2-40B4-BE49-F238E27FC236}">
                <a16:creationId xmlns:a16="http://schemas.microsoft.com/office/drawing/2014/main" id="{6D1E4B73-55E4-437C-A23C-850F86A556D8}"/>
              </a:ext>
            </a:extLst>
          </p:cNvPr>
          <p:cNvSpPr/>
          <p:nvPr/>
        </p:nvSpPr>
        <p:spPr>
          <a:xfrm>
            <a:off x="0" y="0"/>
            <a:ext cx="7112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C62B315C-FD20-4498-AA5B-B9FB90C642C3}"/>
              </a:ext>
            </a:extLst>
          </p:cNvPr>
          <p:cNvSpPr/>
          <p:nvPr/>
        </p:nvSpPr>
        <p:spPr>
          <a:xfrm>
            <a:off x="12120880" y="0"/>
            <a:ext cx="7112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1209649A-FD90-4EF6-8A15-09F005A5A3D8}"/>
              </a:ext>
            </a:extLst>
          </p:cNvPr>
          <p:cNvSpPr/>
          <p:nvPr/>
        </p:nvSpPr>
        <p:spPr>
          <a:xfrm flipV="1">
            <a:off x="0" y="1106"/>
            <a:ext cx="12120880" cy="5367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811635E1-D504-430E-BB7F-67652AC9DE42}"/>
              </a:ext>
            </a:extLst>
          </p:cNvPr>
          <p:cNvSpPr/>
          <p:nvPr/>
        </p:nvSpPr>
        <p:spPr>
          <a:xfrm flipV="1">
            <a:off x="35560" y="6804328"/>
            <a:ext cx="12120880" cy="5367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7D3A36A8-D6BF-4F79-8937-EC78D45A68AF}"/>
              </a:ext>
            </a:extLst>
          </p:cNvPr>
          <p:cNvSpPr/>
          <p:nvPr/>
        </p:nvSpPr>
        <p:spPr>
          <a:xfrm>
            <a:off x="71120" y="5732891"/>
            <a:ext cx="12049760" cy="3737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FF0000"/>
              </a:highlight>
            </a:endParaRPr>
          </a:p>
        </p:txBody>
      </p:sp>
      <p:pic>
        <p:nvPicPr>
          <p:cNvPr id="8" name="Picture 7">
            <a:extLst>
              <a:ext uri="{FF2B5EF4-FFF2-40B4-BE49-F238E27FC236}">
                <a16:creationId xmlns:a16="http://schemas.microsoft.com/office/drawing/2014/main" id="{75D7A541-A8AA-4464-83B1-63FCF525781F}"/>
              </a:ext>
            </a:extLst>
          </p:cNvPr>
          <p:cNvPicPr>
            <a:picLocks noChangeAspect="1"/>
          </p:cNvPicPr>
          <p:nvPr/>
        </p:nvPicPr>
        <p:blipFill>
          <a:blip r:embed="rId2"/>
          <a:stretch>
            <a:fillRect/>
          </a:stretch>
        </p:blipFill>
        <p:spPr>
          <a:xfrm>
            <a:off x="309064" y="4732766"/>
            <a:ext cx="3686175" cy="2000250"/>
          </a:xfrm>
          <a:prstGeom prst="rect">
            <a:avLst/>
          </a:prstGeom>
        </p:spPr>
      </p:pic>
      <p:pic>
        <p:nvPicPr>
          <p:cNvPr id="2050" name="Picture 2">
            <a:extLst>
              <a:ext uri="{FF2B5EF4-FFF2-40B4-BE49-F238E27FC236}">
                <a16:creationId xmlns:a16="http://schemas.microsoft.com/office/drawing/2014/main" id="{DCCB3317-14F2-4424-9AA2-248DB4913DE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70585" y="423137"/>
            <a:ext cx="3932733" cy="39327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86499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9861139-F212-4731-A4D8-40030465CC84}"/>
              </a:ext>
            </a:extLst>
          </p:cNvPr>
          <p:cNvSpPr>
            <a:spLocks noGrp="1"/>
          </p:cNvSpPr>
          <p:nvPr>
            <p:ph type="subTitle" idx="1"/>
          </p:nvPr>
        </p:nvSpPr>
        <p:spPr>
          <a:xfrm>
            <a:off x="473324" y="1565891"/>
            <a:ext cx="4608001" cy="1655762"/>
          </a:xfrm>
        </p:spPr>
        <p:txBody>
          <a:bodyPr>
            <a:noAutofit/>
          </a:bodyPr>
          <a:lstStyle/>
          <a:p>
            <a:r>
              <a:rPr lang="en-US" sz="2800" dirty="0">
                <a:latin typeface="Arial Narrow" panose="020B0606020202030204" pitchFamily="34" charset="0"/>
              </a:rPr>
              <a:t>Khalil Mack (No. 8) finished as the highest-ranked defender since Richard Sherman’s seventh-place year-end ranking in 2015</a:t>
            </a:r>
          </a:p>
        </p:txBody>
      </p:sp>
      <p:sp>
        <p:nvSpPr>
          <p:cNvPr id="4" name="Rectangle 3">
            <a:extLst>
              <a:ext uri="{FF2B5EF4-FFF2-40B4-BE49-F238E27FC236}">
                <a16:creationId xmlns:a16="http://schemas.microsoft.com/office/drawing/2014/main" id="{6D1E4B73-55E4-437C-A23C-850F86A556D8}"/>
              </a:ext>
            </a:extLst>
          </p:cNvPr>
          <p:cNvSpPr/>
          <p:nvPr/>
        </p:nvSpPr>
        <p:spPr>
          <a:xfrm>
            <a:off x="0" y="0"/>
            <a:ext cx="7112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C62B315C-FD20-4498-AA5B-B9FB90C642C3}"/>
              </a:ext>
            </a:extLst>
          </p:cNvPr>
          <p:cNvSpPr/>
          <p:nvPr/>
        </p:nvSpPr>
        <p:spPr>
          <a:xfrm>
            <a:off x="12120880" y="0"/>
            <a:ext cx="7112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1209649A-FD90-4EF6-8A15-09F005A5A3D8}"/>
              </a:ext>
            </a:extLst>
          </p:cNvPr>
          <p:cNvSpPr/>
          <p:nvPr/>
        </p:nvSpPr>
        <p:spPr>
          <a:xfrm flipV="1">
            <a:off x="0" y="1106"/>
            <a:ext cx="12120880" cy="5367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811635E1-D504-430E-BB7F-67652AC9DE42}"/>
              </a:ext>
            </a:extLst>
          </p:cNvPr>
          <p:cNvSpPr/>
          <p:nvPr/>
        </p:nvSpPr>
        <p:spPr>
          <a:xfrm flipV="1">
            <a:off x="35560" y="6804328"/>
            <a:ext cx="12120880" cy="5367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7D3A36A8-D6BF-4F79-8937-EC78D45A68AF}"/>
              </a:ext>
            </a:extLst>
          </p:cNvPr>
          <p:cNvSpPr/>
          <p:nvPr/>
        </p:nvSpPr>
        <p:spPr>
          <a:xfrm>
            <a:off x="71120" y="5732891"/>
            <a:ext cx="12049760" cy="3737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FF0000"/>
              </a:highlight>
            </a:endParaRPr>
          </a:p>
        </p:txBody>
      </p:sp>
      <p:pic>
        <p:nvPicPr>
          <p:cNvPr id="8" name="Picture 7">
            <a:extLst>
              <a:ext uri="{FF2B5EF4-FFF2-40B4-BE49-F238E27FC236}">
                <a16:creationId xmlns:a16="http://schemas.microsoft.com/office/drawing/2014/main" id="{75D7A541-A8AA-4464-83B1-63FCF525781F}"/>
              </a:ext>
            </a:extLst>
          </p:cNvPr>
          <p:cNvPicPr>
            <a:picLocks noChangeAspect="1"/>
          </p:cNvPicPr>
          <p:nvPr/>
        </p:nvPicPr>
        <p:blipFill>
          <a:blip r:embed="rId2"/>
          <a:stretch>
            <a:fillRect/>
          </a:stretch>
        </p:blipFill>
        <p:spPr>
          <a:xfrm>
            <a:off x="309064" y="4732766"/>
            <a:ext cx="3686175" cy="2000250"/>
          </a:xfrm>
          <a:prstGeom prst="rect">
            <a:avLst/>
          </a:prstGeom>
        </p:spPr>
      </p:pic>
      <p:pic>
        <p:nvPicPr>
          <p:cNvPr id="1026" name="Picture 2" descr="Life-Size Athlete + 11 Decals">
            <a:extLst>
              <a:ext uri="{FF2B5EF4-FFF2-40B4-BE49-F238E27FC236}">
                <a16:creationId xmlns:a16="http://schemas.microsoft.com/office/drawing/2014/main" id="{C2DA264B-8675-46D8-835B-6EE71EF2AAC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88658" y="883590"/>
            <a:ext cx="5571876" cy="55718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14780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9861139-F212-4731-A4D8-40030465CC84}"/>
              </a:ext>
            </a:extLst>
          </p:cNvPr>
          <p:cNvSpPr>
            <a:spLocks noGrp="1"/>
          </p:cNvSpPr>
          <p:nvPr>
            <p:ph type="subTitle" idx="1"/>
          </p:nvPr>
        </p:nvSpPr>
        <p:spPr>
          <a:xfrm>
            <a:off x="309064" y="1054902"/>
            <a:ext cx="5209142" cy="3606551"/>
          </a:xfrm>
        </p:spPr>
        <p:txBody>
          <a:bodyPr>
            <a:normAutofit/>
          </a:bodyPr>
          <a:lstStyle/>
          <a:p>
            <a:r>
              <a:rPr lang="en-US" dirty="0">
                <a:latin typeface="Arial Narrow" panose="020B0606020202030204" pitchFamily="34" charset="0"/>
              </a:rPr>
              <a:t>Eight players rose from the 2019 NFLPA Rising Stars to the year-end list – Davante Adams, Nick Bosa, Lamar Jackson, Josh Jacobs, Daniel Jones, George Kittle, Phillip Lindsay and Kyler Murray. The rankings consider on-field performance, early demand from partners, fantasy league status and new faces in strong markets as factors for sales popularity analysis.</a:t>
            </a:r>
          </a:p>
        </p:txBody>
      </p:sp>
      <p:sp>
        <p:nvSpPr>
          <p:cNvPr id="4" name="Rectangle 3">
            <a:extLst>
              <a:ext uri="{FF2B5EF4-FFF2-40B4-BE49-F238E27FC236}">
                <a16:creationId xmlns:a16="http://schemas.microsoft.com/office/drawing/2014/main" id="{6D1E4B73-55E4-437C-A23C-850F86A556D8}"/>
              </a:ext>
            </a:extLst>
          </p:cNvPr>
          <p:cNvSpPr/>
          <p:nvPr/>
        </p:nvSpPr>
        <p:spPr>
          <a:xfrm>
            <a:off x="0" y="0"/>
            <a:ext cx="7112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C62B315C-FD20-4498-AA5B-B9FB90C642C3}"/>
              </a:ext>
            </a:extLst>
          </p:cNvPr>
          <p:cNvSpPr/>
          <p:nvPr/>
        </p:nvSpPr>
        <p:spPr>
          <a:xfrm>
            <a:off x="12120880" y="0"/>
            <a:ext cx="7112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1209649A-FD90-4EF6-8A15-09F005A5A3D8}"/>
              </a:ext>
            </a:extLst>
          </p:cNvPr>
          <p:cNvSpPr/>
          <p:nvPr/>
        </p:nvSpPr>
        <p:spPr>
          <a:xfrm flipV="1">
            <a:off x="0" y="1106"/>
            <a:ext cx="12120880" cy="5367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811635E1-D504-430E-BB7F-67652AC9DE42}"/>
              </a:ext>
            </a:extLst>
          </p:cNvPr>
          <p:cNvSpPr/>
          <p:nvPr/>
        </p:nvSpPr>
        <p:spPr>
          <a:xfrm flipV="1">
            <a:off x="35560" y="6804328"/>
            <a:ext cx="12120880" cy="5367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7D3A36A8-D6BF-4F79-8937-EC78D45A68AF}"/>
              </a:ext>
            </a:extLst>
          </p:cNvPr>
          <p:cNvSpPr/>
          <p:nvPr/>
        </p:nvSpPr>
        <p:spPr>
          <a:xfrm>
            <a:off x="71120" y="5732891"/>
            <a:ext cx="12049760" cy="3737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FF0000"/>
              </a:highlight>
            </a:endParaRPr>
          </a:p>
        </p:txBody>
      </p:sp>
      <p:pic>
        <p:nvPicPr>
          <p:cNvPr id="8" name="Picture 7">
            <a:extLst>
              <a:ext uri="{FF2B5EF4-FFF2-40B4-BE49-F238E27FC236}">
                <a16:creationId xmlns:a16="http://schemas.microsoft.com/office/drawing/2014/main" id="{75D7A541-A8AA-4464-83B1-63FCF525781F}"/>
              </a:ext>
            </a:extLst>
          </p:cNvPr>
          <p:cNvPicPr>
            <a:picLocks noChangeAspect="1"/>
          </p:cNvPicPr>
          <p:nvPr/>
        </p:nvPicPr>
        <p:blipFill>
          <a:blip r:embed="rId2"/>
          <a:stretch>
            <a:fillRect/>
          </a:stretch>
        </p:blipFill>
        <p:spPr>
          <a:xfrm>
            <a:off x="309064" y="4732766"/>
            <a:ext cx="3686175" cy="2000250"/>
          </a:xfrm>
          <a:prstGeom prst="rect">
            <a:avLst/>
          </a:prstGeom>
        </p:spPr>
      </p:pic>
      <p:pic>
        <p:nvPicPr>
          <p:cNvPr id="2050" name="Picture 2">
            <a:extLst>
              <a:ext uri="{FF2B5EF4-FFF2-40B4-BE49-F238E27FC236}">
                <a16:creationId xmlns:a16="http://schemas.microsoft.com/office/drawing/2014/main" id="{CEA98099-374A-4A94-BAC2-5BA44E4B462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39570" y="779784"/>
            <a:ext cx="5651390" cy="56513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63790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9861139-F212-4731-A4D8-40030465CC84}"/>
              </a:ext>
            </a:extLst>
          </p:cNvPr>
          <p:cNvSpPr>
            <a:spLocks noGrp="1"/>
          </p:cNvSpPr>
          <p:nvPr>
            <p:ph type="subTitle" idx="1"/>
          </p:nvPr>
        </p:nvSpPr>
        <p:spPr>
          <a:xfrm>
            <a:off x="522136" y="1749061"/>
            <a:ext cx="5632174" cy="1655762"/>
          </a:xfrm>
        </p:spPr>
        <p:txBody>
          <a:bodyPr>
            <a:normAutofit/>
          </a:bodyPr>
          <a:lstStyle/>
          <a:p>
            <a:r>
              <a:rPr lang="en-US" sz="2800" dirty="0">
                <a:latin typeface="Arial Narrow" panose="020B0606020202030204" pitchFamily="34" charset="0"/>
              </a:rPr>
              <a:t>Tom Brady sold the most calendars from Lang, cornhole boards from Victory Tailgate and cake toppers by </a:t>
            </a:r>
            <a:r>
              <a:rPr lang="en-US" sz="2800" dirty="0" err="1">
                <a:latin typeface="Arial Narrow" panose="020B0606020202030204" pitchFamily="34" charset="0"/>
              </a:rPr>
              <a:t>DecoPac</a:t>
            </a:r>
            <a:r>
              <a:rPr lang="en-US" sz="2800" dirty="0">
                <a:latin typeface="Arial Narrow" panose="020B0606020202030204" pitchFamily="34" charset="0"/>
              </a:rPr>
              <a:t>.</a:t>
            </a:r>
          </a:p>
        </p:txBody>
      </p:sp>
      <p:sp>
        <p:nvSpPr>
          <p:cNvPr id="4" name="Rectangle 3">
            <a:extLst>
              <a:ext uri="{FF2B5EF4-FFF2-40B4-BE49-F238E27FC236}">
                <a16:creationId xmlns:a16="http://schemas.microsoft.com/office/drawing/2014/main" id="{6D1E4B73-55E4-437C-A23C-850F86A556D8}"/>
              </a:ext>
            </a:extLst>
          </p:cNvPr>
          <p:cNvSpPr/>
          <p:nvPr/>
        </p:nvSpPr>
        <p:spPr>
          <a:xfrm>
            <a:off x="0" y="0"/>
            <a:ext cx="7112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C62B315C-FD20-4498-AA5B-B9FB90C642C3}"/>
              </a:ext>
            </a:extLst>
          </p:cNvPr>
          <p:cNvSpPr/>
          <p:nvPr/>
        </p:nvSpPr>
        <p:spPr>
          <a:xfrm>
            <a:off x="12120880" y="0"/>
            <a:ext cx="7112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1209649A-FD90-4EF6-8A15-09F005A5A3D8}"/>
              </a:ext>
            </a:extLst>
          </p:cNvPr>
          <p:cNvSpPr/>
          <p:nvPr/>
        </p:nvSpPr>
        <p:spPr>
          <a:xfrm flipV="1">
            <a:off x="0" y="1106"/>
            <a:ext cx="12120880" cy="5367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811635E1-D504-430E-BB7F-67652AC9DE42}"/>
              </a:ext>
            </a:extLst>
          </p:cNvPr>
          <p:cNvSpPr/>
          <p:nvPr/>
        </p:nvSpPr>
        <p:spPr>
          <a:xfrm flipV="1">
            <a:off x="35560" y="6804328"/>
            <a:ext cx="12120880" cy="5367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7D3A36A8-D6BF-4F79-8937-EC78D45A68AF}"/>
              </a:ext>
            </a:extLst>
          </p:cNvPr>
          <p:cNvSpPr/>
          <p:nvPr/>
        </p:nvSpPr>
        <p:spPr>
          <a:xfrm>
            <a:off x="71120" y="5732891"/>
            <a:ext cx="12049760" cy="3737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FF0000"/>
              </a:highlight>
            </a:endParaRPr>
          </a:p>
        </p:txBody>
      </p:sp>
      <p:pic>
        <p:nvPicPr>
          <p:cNvPr id="8" name="Picture 7">
            <a:extLst>
              <a:ext uri="{FF2B5EF4-FFF2-40B4-BE49-F238E27FC236}">
                <a16:creationId xmlns:a16="http://schemas.microsoft.com/office/drawing/2014/main" id="{75D7A541-A8AA-4464-83B1-63FCF525781F}"/>
              </a:ext>
            </a:extLst>
          </p:cNvPr>
          <p:cNvPicPr>
            <a:picLocks noChangeAspect="1"/>
          </p:cNvPicPr>
          <p:nvPr/>
        </p:nvPicPr>
        <p:blipFill>
          <a:blip r:embed="rId2"/>
          <a:stretch>
            <a:fillRect/>
          </a:stretch>
        </p:blipFill>
        <p:spPr>
          <a:xfrm>
            <a:off x="309064" y="4732766"/>
            <a:ext cx="3686175" cy="2000250"/>
          </a:xfrm>
          <a:prstGeom prst="rect">
            <a:avLst/>
          </a:prstGeom>
        </p:spPr>
      </p:pic>
      <p:pic>
        <p:nvPicPr>
          <p:cNvPr id="3074" name="Picture 2">
            <a:extLst>
              <a:ext uri="{FF2B5EF4-FFF2-40B4-BE49-F238E27FC236}">
                <a16:creationId xmlns:a16="http://schemas.microsoft.com/office/drawing/2014/main" id="{EAD47260-9310-4463-AA79-0B2A2CAA70E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67113" y="1005530"/>
            <a:ext cx="4022807" cy="40147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31413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9861139-F212-4731-A4D8-40030465CC84}"/>
              </a:ext>
            </a:extLst>
          </p:cNvPr>
          <p:cNvSpPr>
            <a:spLocks noGrp="1"/>
          </p:cNvSpPr>
          <p:nvPr>
            <p:ph type="subTitle" idx="1"/>
          </p:nvPr>
        </p:nvSpPr>
        <p:spPr>
          <a:xfrm>
            <a:off x="375388" y="1105501"/>
            <a:ext cx="6200782" cy="2852352"/>
          </a:xfrm>
        </p:spPr>
        <p:txBody>
          <a:bodyPr>
            <a:normAutofit/>
          </a:bodyPr>
          <a:lstStyle/>
          <a:p>
            <a:r>
              <a:rPr lang="en-US" sz="2800" dirty="0">
                <a:latin typeface="Arial Narrow" panose="020B0606020202030204" pitchFamily="34" charset="0"/>
              </a:rPr>
              <a:t>Five quarterbacks were favorites among pet owners, as Pets First listed Tom Brady, Aaron Rodgers, Patrick </a:t>
            </a:r>
            <a:r>
              <a:rPr lang="en-US" sz="2800" dirty="0" err="1">
                <a:latin typeface="Arial Narrow" panose="020B0606020202030204" pitchFamily="34" charset="0"/>
              </a:rPr>
              <a:t>Mahomes</a:t>
            </a:r>
            <a:r>
              <a:rPr lang="en-US" sz="2800" dirty="0">
                <a:latin typeface="Arial Narrow" panose="020B0606020202030204" pitchFamily="34" charset="0"/>
              </a:rPr>
              <a:t>, Carson Wentz and Jimmy Garoppolo as its top performers in pet accessories and apparel.</a:t>
            </a:r>
          </a:p>
        </p:txBody>
      </p:sp>
      <p:sp>
        <p:nvSpPr>
          <p:cNvPr id="4" name="Rectangle 3">
            <a:extLst>
              <a:ext uri="{FF2B5EF4-FFF2-40B4-BE49-F238E27FC236}">
                <a16:creationId xmlns:a16="http://schemas.microsoft.com/office/drawing/2014/main" id="{6D1E4B73-55E4-437C-A23C-850F86A556D8}"/>
              </a:ext>
            </a:extLst>
          </p:cNvPr>
          <p:cNvSpPr/>
          <p:nvPr/>
        </p:nvSpPr>
        <p:spPr>
          <a:xfrm>
            <a:off x="0" y="0"/>
            <a:ext cx="7112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C62B315C-FD20-4498-AA5B-B9FB90C642C3}"/>
              </a:ext>
            </a:extLst>
          </p:cNvPr>
          <p:cNvSpPr/>
          <p:nvPr/>
        </p:nvSpPr>
        <p:spPr>
          <a:xfrm>
            <a:off x="12120880" y="0"/>
            <a:ext cx="7112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1209649A-FD90-4EF6-8A15-09F005A5A3D8}"/>
              </a:ext>
            </a:extLst>
          </p:cNvPr>
          <p:cNvSpPr/>
          <p:nvPr/>
        </p:nvSpPr>
        <p:spPr>
          <a:xfrm flipV="1">
            <a:off x="0" y="1106"/>
            <a:ext cx="12120880" cy="5367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811635E1-D504-430E-BB7F-67652AC9DE42}"/>
              </a:ext>
            </a:extLst>
          </p:cNvPr>
          <p:cNvSpPr/>
          <p:nvPr/>
        </p:nvSpPr>
        <p:spPr>
          <a:xfrm flipV="1">
            <a:off x="35560" y="6804328"/>
            <a:ext cx="12120880" cy="5367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7D3A36A8-D6BF-4F79-8937-EC78D45A68AF}"/>
              </a:ext>
            </a:extLst>
          </p:cNvPr>
          <p:cNvSpPr/>
          <p:nvPr/>
        </p:nvSpPr>
        <p:spPr>
          <a:xfrm>
            <a:off x="71120" y="5732891"/>
            <a:ext cx="12049760" cy="3737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FF0000"/>
              </a:highlight>
            </a:endParaRPr>
          </a:p>
        </p:txBody>
      </p:sp>
      <p:pic>
        <p:nvPicPr>
          <p:cNvPr id="8" name="Picture 7">
            <a:extLst>
              <a:ext uri="{FF2B5EF4-FFF2-40B4-BE49-F238E27FC236}">
                <a16:creationId xmlns:a16="http://schemas.microsoft.com/office/drawing/2014/main" id="{75D7A541-A8AA-4464-83B1-63FCF525781F}"/>
              </a:ext>
            </a:extLst>
          </p:cNvPr>
          <p:cNvPicPr>
            <a:picLocks noChangeAspect="1"/>
          </p:cNvPicPr>
          <p:nvPr/>
        </p:nvPicPr>
        <p:blipFill>
          <a:blip r:embed="rId2"/>
          <a:stretch>
            <a:fillRect/>
          </a:stretch>
        </p:blipFill>
        <p:spPr>
          <a:xfrm>
            <a:off x="309064" y="4732766"/>
            <a:ext cx="3686175" cy="2000250"/>
          </a:xfrm>
          <a:prstGeom prst="rect">
            <a:avLst/>
          </a:prstGeom>
        </p:spPr>
      </p:pic>
      <p:pic>
        <p:nvPicPr>
          <p:cNvPr id="3074" name="Picture 2" descr="NFL San Francisco 49ers Jimmy Garoppolo Pet Collar | Bed Bath &amp; Beyond">
            <a:extLst>
              <a:ext uri="{FF2B5EF4-FFF2-40B4-BE49-F238E27FC236}">
                <a16:creationId xmlns:a16="http://schemas.microsoft.com/office/drawing/2014/main" id="{EF5BB0C0-86FE-4BA4-A022-FC6FC9E6AFB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95199" y="688188"/>
            <a:ext cx="4418290" cy="44182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19607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9861139-F212-4731-A4D8-40030465CC84}"/>
              </a:ext>
            </a:extLst>
          </p:cNvPr>
          <p:cNvSpPr>
            <a:spLocks noGrp="1"/>
          </p:cNvSpPr>
          <p:nvPr>
            <p:ph type="subTitle" idx="1"/>
          </p:nvPr>
        </p:nvSpPr>
        <p:spPr>
          <a:xfrm>
            <a:off x="309064" y="548074"/>
            <a:ext cx="5415280" cy="3208353"/>
          </a:xfrm>
        </p:spPr>
        <p:txBody>
          <a:bodyPr>
            <a:normAutofit/>
          </a:bodyPr>
          <a:lstStyle/>
          <a:p>
            <a:endParaRPr lang="en-US" sz="2800" dirty="0">
              <a:latin typeface="Arial Narrow" panose="020B0606020202030204" pitchFamily="34" charset="0"/>
            </a:endParaRPr>
          </a:p>
          <a:p>
            <a:r>
              <a:rPr lang="en-US" sz="2800" dirty="0">
                <a:latin typeface="Arial Narrow" panose="020B0606020202030204" pitchFamily="34" charset="0"/>
              </a:rPr>
              <a:t>The top five best-selling players in youth apparel from </a:t>
            </a:r>
            <a:r>
              <a:rPr lang="en-US" sz="2800" dirty="0" err="1">
                <a:latin typeface="Arial Narrow" panose="020B0606020202030204" pitchFamily="34" charset="0"/>
              </a:rPr>
              <a:t>Outerstuff</a:t>
            </a:r>
            <a:r>
              <a:rPr lang="en-US" sz="2800" dirty="0">
                <a:latin typeface="Arial Narrow" panose="020B0606020202030204" pitchFamily="34" charset="0"/>
              </a:rPr>
              <a:t> included Patrick </a:t>
            </a:r>
            <a:r>
              <a:rPr lang="en-US" sz="2800" dirty="0" err="1">
                <a:latin typeface="Arial Narrow" panose="020B0606020202030204" pitchFamily="34" charset="0"/>
              </a:rPr>
              <a:t>Mahomes</a:t>
            </a:r>
            <a:r>
              <a:rPr lang="en-US" sz="2800" dirty="0">
                <a:latin typeface="Arial Narrow" panose="020B0606020202030204" pitchFamily="34" charset="0"/>
              </a:rPr>
              <a:t>, Tom Brady, Lamar Jackson, Odell Beckham Jr. and Baker Mayfield.</a:t>
            </a:r>
          </a:p>
        </p:txBody>
      </p:sp>
      <p:sp>
        <p:nvSpPr>
          <p:cNvPr id="4" name="Rectangle 3">
            <a:extLst>
              <a:ext uri="{FF2B5EF4-FFF2-40B4-BE49-F238E27FC236}">
                <a16:creationId xmlns:a16="http://schemas.microsoft.com/office/drawing/2014/main" id="{6D1E4B73-55E4-437C-A23C-850F86A556D8}"/>
              </a:ext>
            </a:extLst>
          </p:cNvPr>
          <p:cNvSpPr/>
          <p:nvPr/>
        </p:nvSpPr>
        <p:spPr>
          <a:xfrm>
            <a:off x="0" y="0"/>
            <a:ext cx="7112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C62B315C-FD20-4498-AA5B-B9FB90C642C3}"/>
              </a:ext>
            </a:extLst>
          </p:cNvPr>
          <p:cNvSpPr/>
          <p:nvPr/>
        </p:nvSpPr>
        <p:spPr>
          <a:xfrm>
            <a:off x="12120880" y="0"/>
            <a:ext cx="7112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1209649A-FD90-4EF6-8A15-09F005A5A3D8}"/>
              </a:ext>
            </a:extLst>
          </p:cNvPr>
          <p:cNvSpPr/>
          <p:nvPr/>
        </p:nvSpPr>
        <p:spPr>
          <a:xfrm flipV="1">
            <a:off x="0" y="1106"/>
            <a:ext cx="12120880" cy="5367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811635E1-D504-430E-BB7F-67652AC9DE42}"/>
              </a:ext>
            </a:extLst>
          </p:cNvPr>
          <p:cNvSpPr/>
          <p:nvPr/>
        </p:nvSpPr>
        <p:spPr>
          <a:xfrm flipV="1">
            <a:off x="35560" y="6804328"/>
            <a:ext cx="12120880" cy="5367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7D3A36A8-D6BF-4F79-8937-EC78D45A68AF}"/>
              </a:ext>
            </a:extLst>
          </p:cNvPr>
          <p:cNvSpPr/>
          <p:nvPr/>
        </p:nvSpPr>
        <p:spPr>
          <a:xfrm>
            <a:off x="71120" y="5732891"/>
            <a:ext cx="12049760" cy="3737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FF0000"/>
              </a:highlight>
            </a:endParaRPr>
          </a:p>
        </p:txBody>
      </p:sp>
      <p:pic>
        <p:nvPicPr>
          <p:cNvPr id="8" name="Picture 7">
            <a:extLst>
              <a:ext uri="{FF2B5EF4-FFF2-40B4-BE49-F238E27FC236}">
                <a16:creationId xmlns:a16="http://schemas.microsoft.com/office/drawing/2014/main" id="{75D7A541-A8AA-4464-83B1-63FCF525781F}"/>
              </a:ext>
            </a:extLst>
          </p:cNvPr>
          <p:cNvPicPr>
            <a:picLocks noChangeAspect="1"/>
          </p:cNvPicPr>
          <p:nvPr/>
        </p:nvPicPr>
        <p:blipFill>
          <a:blip r:embed="rId2"/>
          <a:stretch>
            <a:fillRect/>
          </a:stretch>
        </p:blipFill>
        <p:spPr>
          <a:xfrm>
            <a:off x="309064" y="4732766"/>
            <a:ext cx="3686175" cy="2000250"/>
          </a:xfrm>
          <a:prstGeom prst="rect">
            <a:avLst/>
          </a:prstGeom>
        </p:spPr>
      </p:pic>
      <p:pic>
        <p:nvPicPr>
          <p:cNvPr id="14" name="Picture 13">
            <a:extLst>
              <a:ext uri="{FF2B5EF4-FFF2-40B4-BE49-F238E27FC236}">
                <a16:creationId xmlns:a16="http://schemas.microsoft.com/office/drawing/2014/main" id="{BA3F7952-DF76-4C3D-AD26-7649B7821BAA}"/>
              </a:ext>
            </a:extLst>
          </p:cNvPr>
          <p:cNvPicPr>
            <a:picLocks noChangeAspect="1"/>
          </p:cNvPicPr>
          <p:nvPr/>
        </p:nvPicPr>
        <p:blipFill>
          <a:blip r:embed="rId3"/>
          <a:stretch>
            <a:fillRect/>
          </a:stretch>
        </p:blipFill>
        <p:spPr>
          <a:xfrm>
            <a:off x="6888479" y="751397"/>
            <a:ext cx="4994457" cy="4621826"/>
          </a:xfrm>
          <a:prstGeom prst="rect">
            <a:avLst/>
          </a:prstGeom>
        </p:spPr>
      </p:pic>
    </p:spTree>
    <p:extLst>
      <p:ext uri="{BB962C8B-B14F-4D97-AF65-F5344CB8AC3E}">
        <p14:creationId xmlns:p14="http://schemas.microsoft.com/office/powerpoint/2010/main" val="13665158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9861139-F212-4731-A4D8-40030465CC84}"/>
              </a:ext>
            </a:extLst>
          </p:cNvPr>
          <p:cNvSpPr>
            <a:spLocks noGrp="1"/>
          </p:cNvSpPr>
          <p:nvPr>
            <p:ph type="subTitle" idx="1"/>
          </p:nvPr>
        </p:nvSpPr>
        <p:spPr>
          <a:xfrm>
            <a:off x="657615" y="1027649"/>
            <a:ext cx="5687833" cy="3594774"/>
          </a:xfrm>
        </p:spPr>
        <p:txBody>
          <a:bodyPr>
            <a:normAutofit/>
          </a:bodyPr>
          <a:lstStyle/>
          <a:p>
            <a:r>
              <a:rPr lang="en-US" sz="2800" dirty="0">
                <a:latin typeface="Arial Narrow" panose="020B0606020202030204" pitchFamily="34" charset="0"/>
              </a:rPr>
              <a:t>Patrick </a:t>
            </a:r>
            <a:r>
              <a:rPr lang="en-US" sz="2800" dirty="0" err="1">
                <a:latin typeface="Arial Narrow" panose="020B0606020202030204" pitchFamily="34" charset="0"/>
              </a:rPr>
              <a:t>Mahomes</a:t>
            </a:r>
            <a:r>
              <a:rPr lang="en-US" sz="2800" dirty="0">
                <a:latin typeface="Arial Narrow" panose="020B0606020202030204" pitchFamily="34" charset="0"/>
              </a:rPr>
              <a:t> led in sales of ornaments from Kansas City-based Hallmark, with </a:t>
            </a:r>
            <a:r>
              <a:rPr lang="en-US" sz="2800" dirty="0" err="1">
                <a:latin typeface="Arial Narrow" panose="020B0606020202030204" pitchFamily="34" charset="0"/>
              </a:rPr>
              <a:t>JuJu</a:t>
            </a:r>
            <a:r>
              <a:rPr lang="en-US" sz="2800" dirty="0">
                <a:latin typeface="Arial Narrow" panose="020B0606020202030204" pitchFamily="34" charset="0"/>
              </a:rPr>
              <a:t> Smith-Schuster, Zach Ertz, Todd Gurley and Alvin Kamara rounding out the holiday stars.</a:t>
            </a:r>
          </a:p>
        </p:txBody>
      </p:sp>
      <p:sp>
        <p:nvSpPr>
          <p:cNvPr id="4" name="Rectangle 3">
            <a:extLst>
              <a:ext uri="{FF2B5EF4-FFF2-40B4-BE49-F238E27FC236}">
                <a16:creationId xmlns:a16="http://schemas.microsoft.com/office/drawing/2014/main" id="{6D1E4B73-55E4-437C-A23C-850F86A556D8}"/>
              </a:ext>
            </a:extLst>
          </p:cNvPr>
          <p:cNvSpPr/>
          <p:nvPr/>
        </p:nvSpPr>
        <p:spPr>
          <a:xfrm>
            <a:off x="0" y="0"/>
            <a:ext cx="7112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C62B315C-FD20-4498-AA5B-B9FB90C642C3}"/>
              </a:ext>
            </a:extLst>
          </p:cNvPr>
          <p:cNvSpPr/>
          <p:nvPr/>
        </p:nvSpPr>
        <p:spPr>
          <a:xfrm>
            <a:off x="12120880" y="0"/>
            <a:ext cx="7112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1209649A-FD90-4EF6-8A15-09F005A5A3D8}"/>
              </a:ext>
            </a:extLst>
          </p:cNvPr>
          <p:cNvSpPr/>
          <p:nvPr/>
        </p:nvSpPr>
        <p:spPr>
          <a:xfrm flipV="1">
            <a:off x="0" y="1106"/>
            <a:ext cx="12120880" cy="5367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811635E1-D504-430E-BB7F-67652AC9DE42}"/>
              </a:ext>
            </a:extLst>
          </p:cNvPr>
          <p:cNvSpPr/>
          <p:nvPr/>
        </p:nvSpPr>
        <p:spPr>
          <a:xfrm flipV="1">
            <a:off x="35560" y="6804328"/>
            <a:ext cx="12120880" cy="5367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7D3A36A8-D6BF-4F79-8937-EC78D45A68AF}"/>
              </a:ext>
            </a:extLst>
          </p:cNvPr>
          <p:cNvSpPr/>
          <p:nvPr/>
        </p:nvSpPr>
        <p:spPr>
          <a:xfrm>
            <a:off x="71120" y="5732891"/>
            <a:ext cx="12049760" cy="3737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FF0000"/>
              </a:highlight>
            </a:endParaRPr>
          </a:p>
        </p:txBody>
      </p:sp>
      <p:pic>
        <p:nvPicPr>
          <p:cNvPr id="8" name="Picture 7">
            <a:extLst>
              <a:ext uri="{FF2B5EF4-FFF2-40B4-BE49-F238E27FC236}">
                <a16:creationId xmlns:a16="http://schemas.microsoft.com/office/drawing/2014/main" id="{75D7A541-A8AA-4464-83B1-63FCF525781F}"/>
              </a:ext>
            </a:extLst>
          </p:cNvPr>
          <p:cNvPicPr>
            <a:picLocks noChangeAspect="1"/>
          </p:cNvPicPr>
          <p:nvPr/>
        </p:nvPicPr>
        <p:blipFill>
          <a:blip r:embed="rId2"/>
          <a:stretch>
            <a:fillRect/>
          </a:stretch>
        </p:blipFill>
        <p:spPr>
          <a:xfrm>
            <a:off x="309064" y="4732766"/>
            <a:ext cx="3686175" cy="2000250"/>
          </a:xfrm>
          <a:prstGeom prst="rect">
            <a:avLst/>
          </a:prstGeom>
        </p:spPr>
      </p:pic>
      <p:pic>
        <p:nvPicPr>
          <p:cNvPr id="4098" name="Picture 2" descr="Picture 1 of 11">
            <a:extLst>
              <a:ext uri="{FF2B5EF4-FFF2-40B4-BE49-F238E27FC236}">
                <a16:creationId xmlns:a16="http://schemas.microsoft.com/office/drawing/2014/main" id="{374F81ED-248A-4C26-8018-C01CCDC307D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83392" y="274987"/>
            <a:ext cx="5299544" cy="52995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87751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9861139-F212-4731-A4D8-40030465CC84}"/>
              </a:ext>
            </a:extLst>
          </p:cNvPr>
          <p:cNvSpPr>
            <a:spLocks noGrp="1"/>
          </p:cNvSpPr>
          <p:nvPr>
            <p:ph type="subTitle" idx="1"/>
          </p:nvPr>
        </p:nvSpPr>
        <p:spPr>
          <a:xfrm>
            <a:off x="617552" y="1502846"/>
            <a:ext cx="6180814" cy="1655762"/>
          </a:xfrm>
        </p:spPr>
        <p:txBody>
          <a:bodyPr>
            <a:normAutofit/>
          </a:bodyPr>
          <a:lstStyle/>
          <a:p>
            <a:r>
              <a:rPr lang="en-US" sz="2800" dirty="0">
                <a:latin typeface="Arial Narrow" panose="020B0606020202030204" pitchFamily="34" charset="0"/>
              </a:rPr>
              <a:t>Hawaiian style shirts from new apparel licensee </a:t>
            </a:r>
            <a:r>
              <a:rPr lang="en-US" sz="2800" dirty="0" err="1">
                <a:latin typeface="Arial Narrow" panose="020B0606020202030204" pitchFamily="34" charset="0"/>
              </a:rPr>
              <a:t>Shinesty</a:t>
            </a:r>
            <a:r>
              <a:rPr lang="en-US" sz="2800" dirty="0">
                <a:latin typeface="Arial Narrow" panose="020B0606020202030204" pitchFamily="34" charset="0"/>
              </a:rPr>
              <a:t> were led by Patrick </a:t>
            </a:r>
            <a:r>
              <a:rPr lang="en-US" sz="2800" dirty="0" err="1">
                <a:latin typeface="Arial Narrow" panose="020B0606020202030204" pitchFamily="34" charset="0"/>
              </a:rPr>
              <a:t>Mahomes</a:t>
            </a:r>
            <a:r>
              <a:rPr lang="en-US" sz="2800" dirty="0">
                <a:latin typeface="Arial Narrow" panose="020B0606020202030204" pitchFamily="34" charset="0"/>
              </a:rPr>
              <a:t>, Drew </a:t>
            </a:r>
            <a:r>
              <a:rPr lang="en-US" sz="2800" dirty="0" err="1">
                <a:latin typeface="Arial Narrow" panose="020B0606020202030204" pitchFamily="34" charset="0"/>
              </a:rPr>
              <a:t>Brees</a:t>
            </a:r>
            <a:r>
              <a:rPr lang="en-US" sz="2800" dirty="0">
                <a:latin typeface="Arial Narrow" panose="020B0606020202030204" pitchFamily="34" charset="0"/>
              </a:rPr>
              <a:t>, Tom Brady, Aaron Rodgers and Khalil Mack.</a:t>
            </a:r>
          </a:p>
        </p:txBody>
      </p:sp>
      <p:sp>
        <p:nvSpPr>
          <p:cNvPr id="4" name="Rectangle 3">
            <a:extLst>
              <a:ext uri="{FF2B5EF4-FFF2-40B4-BE49-F238E27FC236}">
                <a16:creationId xmlns:a16="http://schemas.microsoft.com/office/drawing/2014/main" id="{6D1E4B73-55E4-437C-A23C-850F86A556D8}"/>
              </a:ext>
            </a:extLst>
          </p:cNvPr>
          <p:cNvSpPr/>
          <p:nvPr/>
        </p:nvSpPr>
        <p:spPr>
          <a:xfrm>
            <a:off x="0" y="0"/>
            <a:ext cx="7112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C62B315C-FD20-4498-AA5B-B9FB90C642C3}"/>
              </a:ext>
            </a:extLst>
          </p:cNvPr>
          <p:cNvSpPr/>
          <p:nvPr/>
        </p:nvSpPr>
        <p:spPr>
          <a:xfrm>
            <a:off x="12120880" y="0"/>
            <a:ext cx="7112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1209649A-FD90-4EF6-8A15-09F005A5A3D8}"/>
              </a:ext>
            </a:extLst>
          </p:cNvPr>
          <p:cNvSpPr/>
          <p:nvPr/>
        </p:nvSpPr>
        <p:spPr>
          <a:xfrm flipV="1">
            <a:off x="0" y="1106"/>
            <a:ext cx="12120880" cy="5367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811635E1-D504-430E-BB7F-67652AC9DE42}"/>
              </a:ext>
            </a:extLst>
          </p:cNvPr>
          <p:cNvSpPr/>
          <p:nvPr/>
        </p:nvSpPr>
        <p:spPr>
          <a:xfrm flipV="1">
            <a:off x="35560" y="6804328"/>
            <a:ext cx="12120880" cy="5367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7D3A36A8-D6BF-4F79-8937-EC78D45A68AF}"/>
              </a:ext>
            </a:extLst>
          </p:cNvPr>
          <p:cNvSpPr/>
          <p:nvPr/>
        </p:nvSpPr>
        <p:spPr>
          <a:xfrm>
            <a:off x="71120" y="5732891"/>
            <a:ext cx="12049760" cy="3737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FF0000"/>
              </a:highlight>
            </a:endParaRPr>
          </a:p>
        </p:txBody>
      </p:sp>
      <p:pic>
        <p:nvPicPr>
          <p:cNvPr id="8" name="Picture 7">
            <a:extLst>
              <a:ext uri="{FF2B5EF4-FFF2-40B4-BE49-F238E27FC236}">
                <a16:creationId xmlns:a16="http://schemas.microsoft.com/office/drawing/2014/main" id="{75D7A541-A8AA-4464-83B1-63FCF525781F}"/>
              </a:ext>
            </a:extLst>
          </p:cNvPr>
          <p:cNvPicPr>
            <a:picLocks noChangeAspect="1"/>
          </p:cNvPicPr>
          <p:nvPr/>
        </p:nvPicPr>
        <p:blipFill>
          <a:blip r:embed="rId2"/>
          <a:stretch>
            <a:fillRect/>
          </a:stretch>
        </p:blipFill>
        <p:spPr>
          <a:xfrm>
            <a:off x="309064" y="4732766"/>
            <a:ext cx="3686175" cy="2000250"/>
          </a:xfrm>
          <a:prstGeom prst="rect">
            <a:avLst/>
          </a:prstGeom>
        </p:spPr>
      </p:pic>
      <p:pic>
        <p:nvPicPr>
          <p:cNvPr id="5124" name="Picture 4" descr="Aaron Rodgers Hawaiian Shirt">
            <a:extLst>
              <a:ext uri="{FF2B5EF4-FFF2-40B4-BE49-F238E27FC236}">
                <a16:creationId xmlns:a16="http://schemas.microsoft.com/office/drawing/2014/main" id="{9D1AB60A-B212-4B38-8881-702ADAC4C42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61236" y="222134"/>
            <a:ext cx="4309345" cy="64685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86737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C96AA5CA-B19C-48D2-A2F2-AF7724F7722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34" y="3291507"/>
            <a:ext cx="12192000" cy="35306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6D1E4B73-55E4-437C-A23C-850F86A556D8}"/>
              </a:ext>
            </a:extLst>
          </p:cNvPr>
          <p:cNvSpPr/>
          <p:nvPr/>
        </p:nvSpPr>
        <p:spPr>
          <a:xfrm>
            <a:off x="0" y="0"/>
            <a:ext cx="7112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C62B315C-FD20-4498-AA5B-B9FB90C642C3}"/>
              </a:ext>
            </a:extLst>
          </p:cNvPr>
          <p:cNvSpPr/>
          <p:nvPr/>
        </p:nvSpPr>
        <p:spPr>
          <a:xfrm>
            <a:off x="12120880" y="0"/>
            <a:ext cx="7112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1209649A-FD90-4EF6-8A15-09F005A5A3D8}"/>
              </a:ext>
            </a:extLst>
          </p:cNvPr>
          <p:cNvSpPr/>
          <p:nvPr/>
        </p:nvSpPr>
        <p:spPr>
          <a:xfrm flipV="1">
            <a:off x="0" y="1106"/>
            <a:ext cx="12120880" cy="5367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811635E1-D504-430E-BB7F-67652AC9DE42}"/>
              </a:ext>
            </a:extLst>
          </p:cNvPr>
          <p:cNvSpPr/>
          <p:nvPr/>
        </p:nvSpPr>
        <p:spPr>
          <a:xfrm flipV="1">
            <a:off x="35560" y="6804328"/>
            <a:ext cx="12120880" cy="5367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ubtitle 2">
            <a:extLst>
              <a:ext uri="{FF2B5EF4-FFF2-40B4-BE49-F238E27FC236}">
                <a16:creationId xmlns:a16="http://schemas.microsoft.com/office/drawing/2014/main" id="{E0CD509E-77D5-4314-A41C-D92888E18F63}"/>
              </a:ext>
            </a:extLst>
          </p:cNvPr>
          <p:cNvSpPr txBox="1">
            <a:spLocks/>
          </p:cNvSpPr>
          <p:nvPr/>
        </p:nvSpPr>
        <p:spPr>
          <a:xfrm>
            <a:off x="1488440" y="364974"/>
            <a:ext cx="9144000" cy="242593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4400" b="1" dirty="0">
                <a:latin typeface="Arial Narrow" panose="020B0606020202030204" pitchFamily="34" charset="0"/>
              </a:rPr>
              <a:t>NFLPA LICENSING</a:t>
            </a:r>
          </a:p>
          <a:p>
            <a:endParaRPr lang="en-US" sz="4400" b="1" dirty="0">
              <a:latin typeface="Arial Narrow" panose="020B0606020202030204" pitchFamily="34" charset="0"/>
            </a:endParaRPr>
          </a:p>
          <a:p>
            <a:r>
              <a:rPr lang="en-US" sz="4800" b="1" dirty="0">
                <a:latin typeface="Arial Narrow" panose="020B0606020202030204" pitchFamily="34" charset="0"/>
              </a:rPr>
              <a:t>DISCUSSION QUESTIONS</a:t>
            </a:r>
          </a:p>
          <a:p>
            <a:endParaRPr lang="en-US" sz="4400" b="1" dirty="0">
              <a:latin typeface="Arial Narrow" panose="020B0606020202030204" pitchFamily="34" charset="0"/>
            </a:endParaRPr>
          </a:p>
        </p:txBody>
      </p:sp>
    </p:spTree>
    <p:extLst>
      <p:ext uri="{BB962C8B-B14F-4D97-AF65-F5344CB8AC3E}">
        <p14:creationId xmlns:p14="http://schemas.microsoft.com/office/powerpoint/2010/main" val="30116706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9861139-F212-4731-A4D8-40030465CC84}"/>
              </a:ext>
            </a:extLst>
          </p:cNvPr>
          <p:cNvSpPr>
            <a:spLocks noGrp="1"/>
          </p:cNvSpPr>
          <p:nvPr>
            <p:ph type="subTitle" idx="1"/>
          </p:nvPr>
        </p:nvSpPr>
        <p:spPr>
          <a:xfrm>
            <a:off x="475602" y="674965"/>
            <a:ext cx="10686695" cy="1655762"/>
          </a:xfrm>
        </p:spPr>
        <p:txBody>
          <a:bodyPr>
            <a:noAutofit/>
          </a:bodyPr>
          <a:lstStyle/>
          <a:p>
            <a:pPr algn="l"/>
            <a:r>
              <a:rPr lang="en-US" sz="3600" b="1" dirty="0">
                <a:latin typeface="Arial Narrow" panose="020B0606020202030204" pitchFamily="34" charset="0"/>
              </a:rPr>
              <a:t>Licensing</a:t>
            </a:r>
            <a:r>
              <a:rPr lang="en-US" sz="3600" dirty="0">
                <a:latin typeface="Arial Narrow" panose="020B0606020202030204" pitchFamily="34" charset="0"/>
              </a:rPr>
              <a:t> refers to an agreement which gives a company the right to use another’s brand name, patent, or other intellectual property for a royalty or fee</a:t>
            </a:r>
          </a:p>
        </p:txBody>
      </p:sp>
      <p:sp>
        <p:nvSpPr>
          <p:cNvPr id="4" name="Rectangle 3">
            <a:extLst>
              <a:ext uri="{FF2B5EF4-FFF2-40B4-BE49-F238E27FC236}">
                <a16:creationId xmlns:a16="http://schemas.microsoft.com/office/drawing/2014/main" id="{6D1E4B73-55E4-437C-A23C-850F86A556D8}"/>
              </a:ext>
            </a:extLst>
          </p:cNvPr>
          <p:cNvSpPr/>
          <p:nvPr/>
        </p:nvSpPr>
        <p:spPr>
          <a:xfrm>
            <a:off x="0" y="0"/>
            <a:ext cx="7112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C62B315C-FD20-4498-AA5B-B9FB90C642C3}"/>
              </a:ext>
            </a:extLst>
          </p:cNvPr>
          <p:cNvSpPr/>
          <p:nvPr/>
        </p:nvSpPr>
        <p:spPr>
          <a:xfrm>
            <a:off x="12120880" y="0"/>
            <a:ext cx="7112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1209649A-FD90-4EF6-8A15-09F005A5A3D8}"/>
              </a:ext>
            </a:extLst>
          </p:cNvPr>
          <p:cNvSpPr/>
          <p:nvPr/>
        </p:nvSpPr>
        <p:spPr>
          <a:xfrm flipV="1">
            <a:off x="0" y="1106"/>
            <a:ext cx="12120880" cy="5367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811635E1-D504-430E-BB7F-67652AC9DE42}"/>
              </a:ext>
            </a:extLst>
          </p:cNvPr>
          <p:cNvSpPr/>
          <p:nvPr/>
        </p:nvSpPr>
        <p:spPr>
          <a:xfrm flipV="1">
            <a:off x="35560" y="6804328"/>
            <a:ext cx="12120880" cy="5367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7D3A36A8-D6BF-4F79-8937-EC78D45A68AF}"/>
              </a:ext>
            </a:extLst>
          </p:cNvPr>
          <p:cNvSpPr/>
          <p:nvPr/>
        </p:nvSpPr>
        <p:spPr>
          <a:xfrm>
            <a:off x="71120" y="5732891"/>
            <a:ext cx="12049760" cy="3737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FF0000"/>
              </a:highlight>
            </a:endParaRPr>
          </a:p>
        </p:txBody>
      </p:sp>
      <p:pic>
        <p:nvPicPr>
          <p:cNvPr id="1026" name="Picture 2" descr="Licensing | NFLPA">
            <a:extLst>
              <a:ext uri="{FF2B5EF4-FFF2-40B4-BE49-F238E27FC236}">
                <a16:creationId xmlns:a16="http://schemas.microsoft.com/office/drawing/2014/main" id="{7289D519-6B94-41E0-AAE8-5C01D47AF18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5602" y="4395246"/>
            <a:ext cx="3924120" cy="22073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26000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9861139-F212-4731-A4D8-40030465CC84}"/>
              </a:ext>
            </a:extLst>
          </p:cNvPr>
          <p:cNvSpPr>
            <a:spLocks noGrp="1"/>
          </p:cNvSpPr>
          <p:nvPr>
            <p:ph type="subTitle" idx="1"/>
          </p:nvPr>
        </p:nvSpPr>
        <p:spPr>
          <a:xfrm>
            <a:off x="405516" y="1259449"/>
            <a:ext cx="11380967" cy="3704224"/>
          </a:xfrm>
        </p:spPr>
        <p:txBody>
          <a:bodyPr>
            <a:normAutofit fontScale="92500" lnSpcReduction="10000"/>
          </a:bodyPr>
          <a:lstStyle/>
          <a:p>
            <a:pPr marL="457200" indent="-457200" algn="l">
              <a:buAutoNum type="arabicParenR"/>
            </a:pPr>
            <a:r>
              <a:rPr lang="en-US" sz="2800" dirty="0">
                <a:latin typeface="Arial Narrow" panose="020B0606020202030204" pitchFamily="34" charset="0"/>
              </a:rPr>
              <a:t>What is licensing?</a:t>
            </a:r>
          </a:p>
          <a:p>
            <a:pPr marL="457200" indent="-457200" algn="l">
              <a:buAutoNum type="arabicParenR"/>
            </a:pPr>
            <a:endParaRPr lang="en-US" sz="2800" dirty="0">
              <a:latin typeface="Arial Narrow" panose="020B0606020202030204" pitchFamily="34" charset="0"/>
            </a:endParaRPr>
          </a:p>
          <a:p>
            <a:pPr marL="457200" indent="-457200" algn="l">
              <a:buAutoNum type="arabicParenR"/>
            </a:pPr>
            <a:r>
              <a:rPr lang="en-US" sz="2800" dirty="0">
                <a:latin typeface="Arial Narrow" panose="020B0606020202030204" pitchFamily="34" charset="0"/>
              </a:rPr>
              <a:t>What is the difference between the NFLPA and NFL?</a:t>
            </a:r>
          </a:p>
          <a:p>
            <a:pPr marL="457200" indent="-457200" algn="l">
              <a:buAutoNum type="arabicParenR"/>
            </a:pPr>
            <a:endParaRPr lang="en-US" sz="2800" dirty="0">
              <a:latin typeface="Arial Narrow" panose="020B0606020202030204" pitchFamily="34" charset="0"/>
            </a:endParaRPr>
          </a:p>
          <a:p>
            <a:pPr marL="457200" indent="-457200" algn="l">
              <a:buAutoNum type="arabicParenR"/>
            </a:pPr>
            <a:r>
              <a:rPr lang="en-US" sz="2800" dirty="0">
                <a:latin typeface="Arial Narrow" panose="020B0606020202030204" pitchFamily="34" charset="0"/>
              </a:rPr>
              <a:t>If Hallmark makes an ornament featuring a popular NFL player, are they the licensee or licensor?</a:t>
            </a:r>
          </a:p>
          <a:p>
            <a:pPr marL="457200" indent="-457200" algn="l">
              <a:buAutoNum type="arabicParenR"/>
            </a:pPr>
            <a:endParaRPr lang="en-US" sz="2800" dirty="0">
              <a:latin typeface="Arial Narrow" panose="020B0606020202030204" pitchFamily="34" charset="0"/>
            </a:endParaRPr>
          </a:p>
          <a:p>
            <a:pPr marL="457200" indent="-457200" algn="l">
              <a:buAutoNum type="arabicParenR"/>
            </a:pPr>
            <a:r>
              <a:rPr lang="en-US" sz="2800" dirty="0">
                <a:latin typeface="Arial Narrow" panose="020B0606020202030204" pitchFamily="34" charset="0"/>
              </a:rPr>
              <a:t>Why would a company enter a licensing arrangement with the NFLPA?</a:t>
            </a:r>
          </a:p>
        </p:txBody>
      </p:sp>
      <p:sp>
        <p:nvSpPr>
          <p:cNvPr id="4" name="Rectangle 3">
            <a:extLst>
              <a:ext uri="{FF2B5EF4-FFF2-40B4-BE49-F238E27FC236}">
                <a16:creationId xmlns:a16="http://schemas.microsoft.com/office/drawing/2014/main" id="{6D1E4B73-55E4-437C-A23C-850F86A556D8}"/>
              </a:ext>
            </a:extLst>
          </p:cNvPr>
          <p:cNvSpPr/>
          <p:nvPr/>
        </p:nvSpPr>
        <p:spPr>
          <a:xfrm>
            <a:off x="0" y="0"/>
            <a:ext cx="7112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C62B315C-FD20-4498-AA5B-B9FB90C642C3}"/>
              </a:ext>
            </a:extLst>
          </p:cNvPr>
          <p:cNvSpPr/>
          <p:nvPr/>
        </p:nvSpPr>
        <p:spPr>
          <a:xfrm>
            <a:off x="12120880" y="0"/>
            <a:ext cx="7112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1209649A-FD90-4EF6-8A15-09F005A5A3D8}"/>
              </a:ext>
            </a:extLst>
          </p:cNvPr>
          <p:cNvSpPr/>
          <p:nvPr/>
        </p:nvSpPr>
        <p:spPr>
          <a:xfrm flipV="1">
            <a:off x="0" y="1106"/>
            <a:ext cx="12120880" cy="5367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811635E1-D504-430E-BB7F-67652AC9DE42}"/>
              </a:ext>
            </a:extLst>
          </p:cNvPr>
          <p:cNvSpPr/>
          <p:nvPr/>
        </p:nvSpPr>
        <p:spPr>
          <a:xfrm flipV="1">
            <a:off x="35560" y="6804328"/>
            <a:ext cx="12120880" cy="5367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7D3A36A8-D6BF-4F79-8937-EC78D45A68AF}"/>
              </a:ext>
            </a:extLst>
          </p:cNvPr>
          <p:cNvSpPr/>
          <p:nvPr/>
        </p:nvSpPr>
        <p:spPr>
          <a:xfrm>
            <a:off x="71120" y="5732891"/>
            <a:ext cx="12049760" cy="3737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FF0000"/>
              </a:highlight>
            </a:endParaRPr>
          </a:p>
        </p:txBody>
      </p:sp>
      <p:pic>
        <p:nvPicPr>
          <p:cNvPr id="8" name="Picture 7">
            <a:extLst>
              <a:ext uri="{FF2B5EF4-FFF2-40B4-BE49-F238E27FC236}">
                <a16:creationId xmlns:a16="http://schemas.microsoft.com/office/drawing/2014/main" id="{75D7A541-A8AA-4464-83B1-63FCF525781F}"/>
              </a:ext>
            </a:extLst>
          </p:cNvPr>
          <p:cNvPicPr>
            <a:picLocks noChangeAspect="1"/>
          </p:cNvPicPr>
          <p:nvPr/>
        </p:nvPicPr>
        <p:blipFill>
          <a:blip r:embed="rId2"/>
          <a:stretch>
            <a:fillRect/>
          </a:stretch>
        </p:blipFill>
        <p:spPr>
          <a:xfrm>
            <a:off x="309064" y="5177079"/>
            <a:ext cx="2632919" cy="1428716"/>
          </a:xfrm>
          <a:prstGeom prst="rect">
            <a:avLst/>
          </a:prstGeom>
        </p:spPr>
      </p:pic>
      <p:sp>
        <p:nvSpPr>
          <p:cNvPr id="12" name="TextBox 11">
            <a:extLst>
              <a:ext uri="{FF2B5EF4-FFF2-40B4-BE49-F238E27FC236}">
                <a16:creationId xmlns:a16="http://schemas.microsoft.com/office/drawing/2014/main" id="{7A864FC9-AA16-4419-B3D1-B0AC42153483}"/>
              </a:ext>
            </a:extLst>
          </p:cNvPr>
          <p:cNvSpPr txBox="1"/>
          <p:nvPr/>
        </p:nvSpPr>
        <p:spPr>
          <a:xfrm>
            <a:off x="4496573" y="211627"/>
            <a:ext cx="3198854" cy="76944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prstClr val="black"/>
                </a:solidFill>
                <a:effectLst/>
                <a:uLnTx/>
                <a:uFillTx/>
                <a:latin typeface="Arial Narrow" panose="020B0606020202030204" pitchFamily="34" charset="0"/>
                <a:ea typeface="+mn-ea"/>
                <a:cs typeface="+mn-cs"/>
              </a:rPr>
              <a:t>DISCUSSION</a:t>
            </a:r>
          </a:p>
        </p:txBody>
      </p:sp>
    </p:spTree>
    <p:extLst>
      <p:ext uri="{BB962C8B-B14F-4D97-AF65-F5344CB8AC3E}">
        <p14:creationId xmlns:p14="http://schemas.microsoft.com/office/powerpoint/2010/main" val="30687244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C96AA5CA-B19C-48D2-A2F2-AF7724F7722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34" y="3291507"/>
            <a:ext cx="12192000" cy="35306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6D1E4B73-55E4-437C-A23C-850F86A556D8}"/>
              </a:ext>
            </a:extLst>
          </p:cNvPr>
          <p:cNvSpPr/>
          <p:nvPr/>
        </p:nvSpPr>
        <p:spPr>
          <a:xfrm>
            <a:off x="0" y="0"/>
            <a:ext cx="7112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C62B315C-FD20-4498-AA5B-B9FB90C642C3}"/>
              </a:ext>
            </a:extLst>
          </p:cNvPr>
          <p:cNvSpPr/>
          <p:nvPr/>
        </p:nvSpPr>
        <p:spPr>
          <a:xfrm>
            <a:off x="12120880" y="0"/>
            <a:ext cx="7112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1209649A-FD90-4EF6-8A15-09F005A5A3D8}"/>
              </a:ext>
            </a:extLst>
          </p:cNvPr>
          <p:cNvSpPr/>
          <p:nvPr/>
        </p:nvSpPr>
        <p:spPr>
          <a:xfrm flipV="1">
            <a:off x="0" y="1106"/>
            <a:ext cx="12120880" cy="5367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811635E1-D504-430E-BB7F-67652AC9DE42}"/>
              </a:ext>
            </a:extLst>
          </p:cNvPr>
          <p:cNvSpPr/>
          <p:nvPr/>
        </p:nvSpPr>
        <p:spPr>
          <a:xfrm flipV="1">
            <a:off x="35560" y="6804328"/>
            <a:ext cx="12120880" cy="5367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ubtitle 2">
            <a:extLst>
              <a:ext uri="{FF2B5EF4-FFF2-40B4-BE49-F238E27FC236}">
                <a16:creationId xmlns:a16="http://schemas.microsoft.com/office/drawing/2014/main" id="{E0CD509E-77D5-4314-A41C-D92888E18F63}"/>
              </a:ext>
            </a:extLst>
          </p:cNvPr>
          <p:cNvSpPr txBox="1">
            <a:spLocks/>
          </p:cNvSpPr>
          <p:nvPr/>
        </p:nvSpPr>
        <p:spPr>
          <a:xfrm>
            <a:off x="1488440" y="364975"/>
            <a:ext cx="9144000" cy="236232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4400" b="1" dirty="0">
                <a:latin typeface="Arial Narrow" panose="020B0606020202030204" pitchFamily="34" charset="0"/>
              </a:rPr>
              <a:t>LICENSED MERCHANDISE</a:t>
            </a:r>
          </a:p>
          <a:p>
            <a:endParaRPr lang="en-US" sz="1400" b="1" dirty="0">
              <a:latin typeface="Arial Narrow" panose="020B0606020202030204" pitchFamily="34" charset="0"/>
            </a:endParaRPr>
          </a:p>
          <a:p>
            <a:r>
              <a:rPr lang="en-US" sz="4400" b="1" dirty="0">
                <a:latin typeface="Arial Narrow" panose="020B0606020202030204" pitchFamily="34" charset="0"/>
              </a:rPr>
              <a:t>STUDENT ACTIVITY</a:t>
            </a:r>
          </a:p>
          <a:p>
            <a:endParaRPr lang="en-US" sz="4400" b="1" dirty="0">
              <a:latin typeface="Arial Narrow" panose="020B0606020202030204" pitchFamily="34" charset="0"/>
            </a:endParaRPr>
          </a:p>
        </p:txBody>
      </p:sp>
    </p:spTree>
    <p:extLst>
      <p:ext uri="{BB962C8B-B14F-4D97-AF65-F5344CB8AC3E}">
        <p14:creationId xmlns:p14="http://schemas.microsoft.com/office/powerpoint/2010/main" val="29185898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9861139-F212-4731-A4D8-40030465CC84}"/>
              </a:ext>
            </a:extLst>
          </p:cNvPr>
          <p:cNvSpPr>
            <a:spLocks noGrp="1"/>
          </p:cNvSpPr>
          <p:nvPr>
            <p:ph type="subTitle" idx="1"/>
          </p:nvPr>
        </p:nvSpPr>
        <p:spPr>
          <a:xfrm>
            <a:off x="365761" y="81254"/>
            <a:ext cx="11235192" cy="4701210"/>
          </a:xfrm>
        </p:spPr>
        <p:txBody>
          <a:bodyPr>
            <a:normAutofit/>
          </a:bodyPr>
          <a:lstStyle/>
          <a:p>
            <a:pPr algn="l"/>
            <a:r>
              <a:rPr lang="en-US" dirty="0">
                <a:latin typeface="Arial Narrow" panose="020B0606020202030204" pitchFamily="34" charset="0"/>
              </a:rPr>
              <a:t>Imagine you are an entrepreneur with an idea for a consumer product that you think might be popular with football fans.  You decide that offering an officially licensed NFLPA product featuring a player name, likeness or image will provide the best opportunity to maximize sales.  </a:t>
            </a:r>
          </a:p>
          <a:p>
            <a:pPr algn="l"/>
            <a:endParaRPr lang="en-US" dirty="0">
              <a:latin typeface="Arial Narrow" panose="020B0606020202030204" pitchFamily="34" charset="0"/>
            </a:endParaRPr>
          </a:p>
          <a:p>
            <a:pPr algn="l"/>
            <a:r>
              <a:rPr lang="en-US" dirty="0">
                <a:latin typeface="Arial Narrow" panose="020B0606020202030204" pitchFamily="34" charset="0"/>
              </a:rPr>
              <a:t>For this activity, you will create a presentation that you will submit to the bank in hopes of receiving funding for the development of your new product.  Your presentation must include:</a:t>
            </a:r>
          </a:p>
          <a:p>
            <a:pPr algn="l"/>
            <a:endParaRPr lang="en-US" dirty="0">
              <a:latin typeface="Arial Narrow" panose="020B0606020202030204" pitchFamily="34" charset="0"/>
            </a:endParaRPr>
          </a:p>
          <a:p>
            <a:pPr marL="457200" indent="-457200" algn="l">
              <a:buAutoNum type="arabicParenR"/>
            </a:pPr>
            <a:r>
              <a:rPr lang="en-US" dirty="0">
                <a:latin typeface="Arial Narrow" panose="020B0606020202030204" pitchFamily="34" charset="0"/>
              </a:rPr>
              <a:t>Explanation of how the licensee / licensor relationship</a:t>
            </a:r>
          </a:p>
          <a:p>
            <a:pPr marL="457200" indent="-457200" algn="l">
              <a:buAutoNum type="arabicParenR"/>
            </a:pPr>
            <a:endParaRPr lang="en-US" sz="1000" dirty="0">
              <a:latin typeface="Arial Narrow" panose="020B0606020202030204" pitchFamily="34" charset="0"/>
            </a:endParaRPr>
          </a:p>
          <a:p>
            <a:pPr marL="457200" indent="-457200" algn="l">
              <a:buAutoNum type="arabicParenR"/>
            </a:pPr>
            <a:r>
              <a:rPr lang="en-US" dirty="0">
                <a:latin typeface="Arial Narrow" panose="020B0606020202030204" pitchFamily="34" charset="0"/>
              </a:rPr>
              <a:t>Description of how an official NFLPA license will influence demand for your product and impact the price you charge consumers for your product</a:t>
            </a:r>
          </a:p>
        </p:txBody>
      </p:sp>
      <p:sp>
        <p:nvSpPr>
          <p:cNvPr id="4" name="Rectangle 3">
            <a:extLst>
              <a:ext uri="{FF2B5EF4-FFF2-40B4-BE49-F238E27FC236}">
                <a16:creationId xmlns:a16="http://schemas.microsoft.com/office/drawing/2014/main" id="{6D1E4B73-55E4-437C-A23C-850F86A556D8}"/>
              </a:ext>
            </a:extLst>
          </p:cNvPr>
          <p:cNvSpPr/>
          <p:nvPr/>
        </p:nvSpPr>
        <p:spPr>
          <a:xfrm>
            <a:off x="0" y="0"/>
            <a:ext cx="7112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Rectangle 4">
            <a:extLst>
              <a:ext uri="{FF2B5EF4-FFF2-40B4-BE49-F238E27FC236}">
                <a16:creationId xmlns:a16="http://schemas.microsoft.com/office/drawing/2014/main" id="{C62B315C-FD20-4498-AA5B-B9FB90C642C3}"/>
              </a:ext>
            </a:extLst>
          </p:cNvPr>
          <p:cNvSpPr/>
          <p:nvPr/>
        </p:nvSpPr>
        <p:spPr>
          <a:xfrm>
            <a:off x="12120880" y="0"/>
            <a:ext cx="7112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Rectangle 6">
            <a:extLst>
              <a:ext uri="{FF2B5EF4-FFF2-40B4-BE49-F238E27FC236}">
                <a16:creationId xmlns:a16="http://schemas.microsoft.com/office/drawing/2014/main" id="{1209649A-FD90-4EF6-8A15-09F005A5A3D8}"/>
              </a:ext>
            </a:extLst>
          </p:cNvPr>
          <p:cNvSpPr/>
          <p:nvPr/>
        </p:nvSpPr>
        <p:spPr>
          <a:xfrm flipV="1">
            <a:off x="0" y="1106"/>
            <a:ext cx="12120880" cy="5367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811635E1-D504-430E-BB7F-67652AC9DE42}"/>
              </a:ext>
            </a:extLst>
          </p:cNvPr>
          <p:cNvSpPr/>
          <p:nvPr/>
        </p:nvSpPr>
        <p:spPr>
          <a:xfrm flipV="1">
            <a:off x="35560" y="6804328"/>
            <a:ext cx="12120880" cy="5367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Rectangle 1">
            <a:extLst>
              <a:ext uri="{FF2B5EF4-FFF2-40B4-BE49-F238E27FC236}">
                <a16:creationId xmlns:a16="http://schemas.microsoft.com/office/drawing/2014/main" id="{7D3A36A8-D6BF-4F79-8937-EC78D45A68AF}"/>
              </a:ext>
            </a:extLst>
          </p:cNvPr>
          <p:cNvSpPr/>
          <p:nvPr/>
        </p:nvSpPr>
        <p:spPr>
          <a:xfrm>
            <a:off x="71120" y="5732891"/>
            <a:ext cx="12049760" cy="3737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highlight>
                <a:srgbClr val="FF0000"/>
              </a:highlight>
              <a:uLnTx/>
              <a:uFillTx/>
              <a:latin typeface="Calibri" panose="020F0502020204030204"/>
              <a:ea typeface="+mn-ea"/>
              <a:cs typeface="+mn-cs"/>
            </a:endParaRPr>
          </a:p>
        </p:txBody>
      </p:sp>
      <p:pic>
        <p:nvPicPr>
          <p:cNvPr id="8" name="Picture 7">
            <a:extLst>
              <a:ext uri="{FF2B5EF4-FFF2-40B4-BE49-F238E27FC236}">
                <a16:creationId xmlns:a16="http://schemas.microsoft.com/office/drawing/2014/main" id="{75D7A541-A8AA-4464-83B1-63FCF525781F}"/>
              </a:ext>
            </a:extLst>
          </p:cNvPr>
          <p:cNvPicPr>
            <a:picLocks noChangeAspect="1"/>
          </p:cNvPicPr>
          <p:nvPr/>
        </p:nvPicPr>
        <p:blipFill>
          <a:blip r:embed="rId2"/>
          <a:stretch>
            <a:fillRect/>
          </a:stretch>
        </p:blipFill>
        <p:spPr>
          <a:xfrm>
            <a:off x="309064" y="4732766"/>
            <a:ext cx="3686175" cy="2000250"/>
          </a:xfrm>
          <a:prstGeom prst="rect">
            <a:avLst/>
          </a:prstGeom>
        </p:spPr>
      </p:pic>
    </p:spTree>
    <p:extLst>
      <p:ext uri="{BB962C8B-B14F-4D97-AF65-F5344CB8AC3E}">
        <p14:creationId xmlns:p14="http://schemas.microsoft.com/office/powerpoint/2010/main" val="7983985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9861139-F212-4731-A4D8-40030465CC84}"/>
              </a:ext>
            </a:extLst>
          </p:cNvPr>
          <p:cNvSpPr>
            <a:spLocks noGrp="1"/>
          </p:cNvSpPr>
          <p:nvPr>
            <p:ph type="subTitle" idx="1"/>
          </p:nvPr>
        </p:nvSpPr>
        <p:spPr>
          <a:xfrm>
            <a:off x="365761" y="81254"/>
            <a:ext cx="11235192" cy="4701210"/>
          </a:xfrm>
        </p:spPr>
        <p:txBody>
          <a:bodyPr>
            <a:normAutofit/>
          </a:bodyPr>
          <a:lstStyle/>
          <a:p>
            <a:pPr algn="l"/>
            <a:r>
              <a:rPr lang="en-US" dirty="0">
                <a:latin typeface="Arial Narrow" panose="020B0606020202030204" pitchFamily="34" charset="0"/>
              </a:rPr>
              <a:t>Your presentation must include:</a:t>
            </a:r>
          </a:p>
          <a:p>
            <a:pPr algn="l"/>
            <a:endParaRPr lang="en-US" dirty="0">
              <a:latin typeface="Arial Narrow" panose="020B0606020202030204" pitchFamily="34" charset="0"/>
            </a:endParaRPr>
          </a:p>
          <a:p>
            <a:pPr marL="457200" indent="-457200" algn="l">
              <a:buFont typeface="+mj-lt"/>
              <a:buAutoNum type="arabicParenR" startAt="3"/>
            </a:pPr>
            <a:r>
              <a:rPr lang="en-US" dirty="0">
                <a:latin typeface="Arial Narrow" panose="020B0606020202030204" pitchFamily="34" charset="0"/>
              </a:rPr>
              <a:t>Description of the product and manufacturing costs associated with the development of the product</a:t>
            </a:r>
          </a:p>
          <a:p>
            <a:pPr marL="457200" indent="-457200" algn="l">
              <a:buFont typeface="+mj-lt"/>
              <a:buAutoNum type="arabicParenR" startAt="3"/>
            </a:pPr>
            <a:endParaRPr lang="en-US" sz="1000" dirty="0">
              <a:latin typeface="Arial Narrow" panose="020B0606020202030204" pitchFamily="34" charset="0"/>
            </a:endParaRPr>
          </a:p>
          <a:p>
            <a:pPr lvl="1" algn="l"/>
            <a:r>
              <a:rPr lang="en-US" dirty="0">
                <a:latin typeface="Arial Narrow" panose="020B0606020202030204" pitchFamily="34" charset="0"/>
              </a:rPr>
              <a:t>•	</a:t>
            </a:r>
            <a:r>
              <a:rPr lang="en-US" sz="2400" i="1" dirty="0">
                <a:latin typeface="Arial Narrow" panose="020B0606020202030204" pitchFamily="34" charset="0"/>
              </a:rPr>
              <a:t>How will player name, likeness &amp; image be used?</a:t>
            </a:r>
          </a:p>
          <a:p>
            <a:pPr lvl="1" algn="l"/>
            <a:r>
              <a:rPr lang="en-US" sz="2400" i="1" dirty="0">
                <a:latin typeface="Arial Narrow" panose="020B0606020202030204" pitchFamily="34" charset="0"/>
              </a:rPr>
              <a:t>•	Which player will your product feature?  Why?</a:t>
            </a:r>
          </a:p>
          <a:p>
            <a:pPr marL="457200" indent="-457200" algn="l">
              <a:buAutoNum type="arabicParenR" startAt="3"/>
            </a:pPr>
            <a:endParaRPr lang="en-US" sz="1000" dirty="0">
              <a:latin typeface="Arial Narrow" panose="020B0606020202030204" pitchFamily="34" charset="0"/>
            </a:endParaRPr>
          </a:p>
          <a:p>
            <a:pPr marL="457200" indent="-457200" algn="l">
              <a:buAutoNum type="arabicParenR" startAt="3"/>
            </a:pPr>
            <a:r>
              <a:rPr lang="en-US" dirty="0">
                <a:latin typeface="Arial Narrow" panose="020B0606020202030204" pitchFamily="34" charset="0"/>
              </a:rPr>
              <a:t>Design “mockup” sketch of the product</a:t>
            </a:r>
          </a:p>
          <a:p>
            <a:pPr marL="457200" indent="-457200" algn="l">
              <a:buAutoNum type="arabicParenR" startAt="3"/>
            </a:pPr>
            <a:endParaRPr lang="en-US" dirty="0">
              <a:latin typeface="Arial Narrow" panose="020B0606020202030204" pitchFamily="34" charset="0"/>
            </a:endParaRPr>
          </a:p>
          <a:p>
            <a:pPr marL="457200" indent="-457200" algn="l">
              <a:buAutoNum type="arabicParenR" startAt="3"/>
            </a:pPr>
            <a:r>
              <a:rPr lang="en-US" dirty="0">
                <a:latin typeface="Arial Narrow" panose="020B0606020202030204" pitchFamily="34" charset="0"/>
              </a:rPr>
              <a:t>Design “mockup” of product packaging / branding</a:t>
            </a:r>
          </a:p>
        </p:txBody>
      </p:sp>
      <p:sp>
        <p:nvSpPr>
          <p:cNvPr id="4" name="Rectangle 3">
            <a:extLst>
              <a:ext uri="{FF2B5EF4-FFF2-40B4-BE49-F238E27FC236}">
                <a16:creationId xmlns:a16="http://schemas.microsoft.com/office/drawing/2014/main" id="{6D1E4B73-55E4-437C-A23C-850F86A556D8}"/>
              </a:ext>
            </a:extLst>
          </p:cNvPr>
          <p:cNvSpPr/>
          <p:nvPr/>
        </p:nvSpPr>
        <p:spPr>
          <a:xfrm>
            <a:off x="0" y="0"/>
            <a:ext cx="7112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Rectangle 4">
            <a:extLst>
              <a:ext uri="{FF2B5EF4-FFF2-40B4-BE49-F238E27FC236}">
                <a16:creationId xmlns:a16="http://schemas.microsoft.com/office/drawing/2014/main" id="{C62B315C-FD20-4498-AA5B-B9FB90C642C3}"/>
              </a:ext>
            </a:extLst>
          </p:cNvPr>
          <p:cNvSpPr/>
          <p:nvPr/>
        </p:nvSpPr>
        <p:spPr>
          <a:xfrm>
            <a:off x="12120880" y="0"/>
            <a:ext cx="7112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Rectangle 6">
            <a:extLst>
              <a:ext uri="{FF2B5EF4-FFF2-40B4-BE49-F238E27FC236}">
                <a16:creationId xmlns:a16="http://schemas.microsoft.com/office/drawing/2014/main" id="{1209649A-FD90-4EF6-8A15-09F005A5A3D8}"/>
              </a:ext>
            </a:extLst>
          </p:cNvPr>
          <p:cNvSpPr/>
          <p:nvPr/>
        </p:nvSpPr>
        <p:spPr>
          <a:xfrm flipV="1">
            <a:off x="0" y="1106"/>
            <a:ext cx="12120880" cy="5367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811635E1-D504-430E-BB7F-67652AC9DE42}"/>
              </a:ext>
            </a:extLst>
          </p:cNvPr>
          <p:cNvSpPr/>
          <p:nvPr/>
        </p:nvSpPr>
        <p:spPr>
          <a:xfrm flipV="1">
            <a:off x="35560" y="6804328"/>
            <a:ext cx="12120880" cy="5367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Rectangle 1">
            <a:extLst>
              <a:ext uri="{FF2B5EF4-FFF2-40B4-BE49-F238E27FC236}">
                <a16:creationId xmlns:a16="http://schemas.microsoft.com/office/drawing/2014/main" id="{7D3A36A8-D6BF-4F79-8937-EC78D45A68AF}"/>
              </a:ext>
            </a:extLst>
          </p:cNvPr>
          <p:cNvSpPr/>
          <p:nvPr/>
        </p:nvSpPr>
        <p:spPr>
          <a:xfrm>
            <a:off x="71120" y="5732891"/>
            <a:ext cx="12049760" cy="3737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highlight>
                <a:srgbClr val="FF0000"/>
              </a:highlight>
              <a:uLnTx/>
              <a:uFillTx/>
              <a:latin typeface="Calibri" panose="020F0502020204030204"/>
              <a:ea typeface="+mn-ea"/>
              <a:cs typeface="+mn-cs"/>
            </a:endParaRPr>
          </a:p>
        </p:txBody>
      </p:sp>
      <p:pic>
        <p:nvPicPr>
          <p:cNvPr id="8" name="Picture 7">
            <a:extLst>
              <a:ext uri="{FF2B5EF4-FFF2-40B4-BE49-F238E27FC236}">
                <a16:creationId xmlns:a16="http://schemas.microsoft.com/office/drawing/2014/main" id="{75D7A541-A8AA-4464-83B1-63FCF525781F}"/>
              </a:ext>
            </a:extLst>
          </p:cNvPr>
          <p:cNvPicPr>
            <a:picLocks noChangeAspect="1"/>
          </p:cNvPicPr>
          <p:nvPr/>
        </p:nvPicPr>
        <p:blipFill>
          <a:blip r:embed="rId2"/>
          <a:stretch>
            <a:fillRect/>
          </a:stretch>
        </p:blipFill>
        <p:spPr>
          <a:xfrm>
            <a:off x="309064" y="4732766"/>
            <a:ext cx="3686175" cy="2000250"/>
          </a:xfrm>
          <a:prstGeom prst="rect">
            <a:avLst/>
          </a:prstGeom>
        </p:spPr>
      </p:pic>
    </p:spTree>
    <p:extLst>
      <p:ext uri="{BB962C8B-B14F-4D97-AF65-F5344CB8AC3E}">
        <p14:creationId xmlns:p14="http://schemas.microsoft.com/office/powerpoint/2010/main" val="14316768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9861139-F212-4731-A4D8-40030465CC84}"/>
              </a:ext>
            </a:extLst>
          </p:cNvPr>
          <p:cNvSpPr>
            <a:spLocks noGrp="1"/>
          </p:cNvSpPr>
          <p:nvPr>
            <p:ph type="subTitle" idx="1"/>
          </p:nvPr>
        </p:nvSpPr>
        <p:spPr>
          <a:xfrm>
            <a:off x="365761" y="81254"/>
            <a:ext cx="11235192" cy="4701210"/>
          </a:xfrm>
        </p:spPr>
        <p:txBody>
          <a:bodyPr>
            <a:normAutofit/>
          </a:bodyPr>
          <a:lstStyle/>
          <a:p>
            <a:pPr algn="l"/>
            <a:r>
              <a:rPr lang="en-US" dirty="0">
                <a:latin typeface="Arial Narrow" panose="020B0606020202030204" pitchFamily="34" charset="0"/>
              </a:rPr>
              <a:t>Your presentation must include:</a:t>
            </a:r>
          </a:p>
          <a:p>
            <a:pPr algn="l"/>
            <a:endParaRPr lang="en-US" dirty="0">
              <a:latin typeface="Arial Narrow" panose="020B0606020202030204" pitchFamily="34" charset="0"/>
            </a:endParaRPr>
          </a:p>
          <a:p>
            <a:pPr marL="457200" indent="-457200" algn="l">
              <a:buFont typeface="+mj-lt"/>
              <a:buAutoNum type="arabicParenR" startAt="6"/>
            </a:pPr>
            <a:r>
              <a:rPr lang="en-US" dirty="0">
                <a:latin typeface="Arial Narrow" panose="020B0606020202030204" pitchFamily="34" charset="0"/>
              </a:rPr>
              <a:t>Description of target consumer</a:t>
            </a:r>
          </a:p>
          <a:p>
            <a:pPr marL="457200" indent="-457200" algn="l">
              <a:buFont typeface="+mj-lt"/>
              <a:buAutoNum type="arabicParenR" startAt="6"/>
            </a:pPr>
            <a:endParaRPr lang="en-US" dirty="0">
              <a:latin typeface="Arial Narrow" panose="020B0606020202030204" pitchFamily="34" charset="0"/>
            </a:endParaRPr>
          </a:p>
          <a:p>
            <a:pPr marL="457200" indent="-457200" algn="l">
              <a:buFont typeface="+mj-lt"/>
              <a:buAutoNum type="arabicParenR" startAt="6"/>
            </a:pPr>
            <a:r>
              <a:rPr lang="en-US" dirty="0">
                <a:latin typeface="Arial Narrow" panose="020B0606020202030204" pitchFamily="34" charset="0"/>
              </a:rPr>
              <a:t>Sales forecast – how many units will you sell?</a:t>
            </a:r>
          </a:p>
          <a:p>
            <a:pPr marL="457200" indent="-457200" algn="l">
              <a:buFont typeface="+mj-lt"/>
              <a:buAutoNum type="arabicParenR" startAt="6"/>
            </a:pPr>
            <a:endParaRPr lang="en-US" dirty="0">
              <a:latin typeface="Arial Narrow" panose="020B0606020202030204" pitchFamily="34" charset="0"/>
            </a:endParaRPr>
          </a:p>
          <a:p>
            <a:pPr marL="457200" indent="-457200" algn="l">
              <a:buFont typeface="+mj-lt"/>
              <a:buAutoNum type="arabicParenR" startAt="6"/>
            </a:pPr>
            <a:r>
              <a:rPr lang="en-US" dirty="0">
                <a:latin typeface="Arial Narrow" panose="020B0606020202030204" pitchFamily="34" charset="0"/>
              </a:rPr>
              <a:t>Distribution strategy (online vs. retail, product release dates etc.)</a:t>
            </a:r>
          </a:p>
          <a:p>
            <a:pPr marL="457200" indent="-457200" algn="l">
              <a:buFont typeface="+mj-lt"/>
              <a:buAutoNum type="arabicParenR" startAt="6"/>
            </a:pPr>
            <a:endParaRPr lang="en-US" dirty="0">
              <a:latin typeface="Arial Narrow" panose="020B0606020202030204" pitchFamily="34" charset="0"/>
            </a:endParaRPr>
          </a:p>
          <a:p>
            <a:pPr marL="457200" indent="-457200" algn="l">
              <a:buFont typeface="+mj-lt"/>
              <a:buAutoNum type="arabicParenR" startAt="6"/>
            </a:pPr>
            <a:r>
              <a:rPr lang="en-US" dirty="0">
                <a:latin typeface="Arial Narrow" panose="020B0606020202030204" pitchFamily="34" charset="0"/>
              </a:rPr>
              <a:t>Promotions plan</a:t>
            </a:r>
          </a:p>
        </p:txBody>
      </p:sp>
      <p:sp>
        <p:nvSpPr>
          <p:cNvPr id="4" name="Rectangle 3">
            <a:extLst>
              <a:ext uri="{FF2B5EF4-FFF2-40B4-BE49-F238E27FC236}">
                <a16:creationId xmlns:a16="http://schemas.microsoft.com/office/drawing/2014/main" id="{6D1E4B73-55E4-437C-A23C-850F86A556D8}"/>
              </a:ext>
            </a:extLst>
          </p:cNvPr>
          <p:cNvSpPr/>
          <p:nvPr/>
        </p:nvSpPr>
        <p:spPr>
          <a:xfrm>
            <a:off x="0" y="0"/>
            <a:ext cx="7112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Rectangle 4">
            <a:extLst>
              <a:ext uri="{FF2B5EF4-FFF2-40B4-BE49-F238E27FC236}">
                <a16:creationId xmlns:a16="http://schemas.microsoft.com/office/drawing/2014/main" id="{C62B315C-FD20-4498-AA5B-B9FB90C642C3}"/>
              </a:ext>
            </a:extLst>
          </p:cNvPr>
          <p:cNvSpPr/>
          <p:nvPr/>
        </p:nvSpPr>
        <p:spPr>
          <a:xfrm>
            <a:off x="12120880" y="0"/>
            <a:ext cx="7112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Rectangle 6">
            <a:extLst>
              <a:ext uri="{FF2B5EF4-FFF2-40B4-BE49-F238E27FC236}">
                <a16:creationId xmlns:a16="http://schemas.microsoft.com/office/drawing/2014/main" id="{1209649A-FD90-4EF6-8A15-09F005A5A3D8}"/>
              </a:ext>
            </a:extLst>
          </p:cNvPr>
          <p:cNvSpPr/>
          <p:nvPr/>
        </p:nvSpPr>
        <p:spPr>
          <a:xfrm flipV="1">
            <a:off x="0" y="1106"/>
            <a:ext cx="12120880" cy="5367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811635E1-D504-430E-BB7F-67652AC9DE42}"/>
              </a:ext>
            </a:extLst>
          </p:cNvPr>
          <p:cNvSpPr/>
          <p:nvPr/>
        </p:nvSpPr>
        <p:spPr>
          <a:xfrm flipV="1">
            <a:off x="35560" y="6804328"/>
            <a:ext cx="12120880" cy="5367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Rectangle 1">
            <a:extLst>
              <a:ext uri="{FF2B5EF4-FFF2-40B4-BE49-F238E27FC236}">
                <a16:creationId xmlns:a16="http://schemas.microsoft.com/office/drawing/2014/main" id="{7D3A36A8-D6BF-4F79-8937-EC78D45A68AF}"/>
              </a:ext>
            </a:extLst>
          </p:cNvPr>
          <p:cNvSpPr/>
          <p:nvPr/>
        </p:nvSpPr>
        <p:spPr>
          <a:xfrm>
            <a:off x="71120" y="5732891"/>
            <a:ext cx="12049760" cy="3737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highlight>
                <a:srgbClr val="FF0000"/>
              </a:highlight>
              <a:uLnTx/>
              <a:uFillTx/>
              <a:latin typeface="Calibri" panose="020F0502020204030204"/>
              <a:ea typeface="+mn-ea"/>
              <a:cs typeface="+mn-cs"/>
            </a:endParaRPr>
          </a:p>
        </p:txBody>
      </p:sp>
      <p:pic>
        <p:nvPicPr>
          <p:cNvPr id="8" name="Picture 7">
            <a:extLst>
              <a:ext uri="{FF2B5EF4-FFF2-40B4-BE49-F238E27FC236}">
                <a16:creationId xmlns:a16="http://schemas.microsoft.com/office/drawing/2014/main" id="{75D7A541-A8AA-4464-83B1-63FCF525781F}"/>
              </a:ext>
            </a:extLst>
          </p:cNvPr>
          <p:cNvPicPr>
            <a:picLocks noChangeAspect="1"/>
          </p:cNvPicPr>
          <p:nvPr/>
        </p:nvPicPr>
        <p:blipFill>
          <a:blip r:embed="rId2"/>
          <a:stretch>
            <a:fillRect/>
          </a:stretch>
        </p:blipFill>
        <p:spPr>
          <a:xfrm>
            <a:off x="309064" y="4732766"/>
            <a:ext cx="3686175" cy="2000250"/>
          </a:xfrm>
          <a:prstGeom prst="rect">
            <a:avLst/>
          </a:prstGeom>
        </p:spPr>
      </p:pic>
    </p:spTree>
    <p:extLst>
      <p:ext uri="{BB962C8B-B14F-4D97-AF65-F5344CB8AC3E}">
        <p14:creationId xmlns:p14="http://schemas.microsoft.com/office/powerpoint/2010/main" val="22784415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9861139-F212-4731-A4D8-40030465CC84}"/>
              </a:ext>
            </a:extLst>
          </p:cNvPr>
          <p:cNvSpPr>
            <a:spLocks noGrp="1"/>
          </p:cNvSpPr>
          <p:nvPr>
            <p:ph type="subTitle" idx="1"/>
          </p:nvPr>
        </p:nvSpPr>
        <p:spPr>
          <a:xfrm>
            <a:off x="1285461" y="357024"/>
            <a:ext cx="9144000" cy="1655762"/>
          </a:xfrm>
        </p:spPr>
        <p:txBody>
          <a:bodyPr>
            <a:normAutofit/>
          </a:bodyPr>
          <a:lstStyle/>
          <a:p>
            <a:r>
              <a:rPr lang="en-US" sz="3600" b="1" dirty="0">
                <a:latin typeface="Arial Narrow" panose="020B0606020202030204" pitchFamily="34" charset="0"/>
              </a:rPr>
              <a:t>SOURCES</a:t>
            </a:r>
          </a:p>
          <a:p>
            <a:endParaRPr lang="en-US" sz="3600" b="1" dirty="0">
              <a:latin typeface="Arial Narrow" panose="020B0606020202030204" pitchFamily="34" charset="0"/>
            </a:endParaRPr>
          </a:p>
        </p:txBody>
      </p:sp>
      <p:pic>
        <p:nvPicPr>
          <p:cNvPr id="1026" name="Picture 2">
            <a:extLst>
              <a:ext uri="{FF2B5EF4-FFF2-40B4-BE49-F238E27FC236}">
                <a16:creationId xmlns:a16="http://schemas.microsoft.com/office/drawing/2014/main" id="{C96AA5CA-B19C-48D2-A2F2-AF7724F7722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34" y="3291507"/>
            <a:ext cx="12192000" cy="35306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6D1E4B73-55E4-437C-A23C-850F86A556D8}"/>
              </a:ext>
            </a:extLst>
          </p:cNvPr>
          <p:cNvSpPr/>
          <p:nvPr/>
        </p:nvSpPr>
        <p:spPr>
          <a:xfrm>
            <a:off x="0" y="0"/>
            <a:ext cx="7112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C62B315C-FD20-4498-AA5B-B9FB90C642C3}"/>
              </a:ext>
            </a:extLst>
          </p:cNvPr>
          <p:cNvSpPr/>
          <p:nvPr/>
        </p:nvSpPr>
        <p:spPr>
          <a:xfrm>
            <a:off x="12120880" y="0"/>
            <a:ext cx="7112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1209649A-FD90-4EF6-8A15-09F005A5A3D8}"/>
              </a:ext>
            </a:extLst>
          </p:cNvPr>
          <p:cNvSpPr/>
          <p:nvPr/>
        </p:nvSpPr>
        <p:spPr>
          <a:xfrm flipV="1">
            <a:off x="0" y="1106"/>
            <a:ext cx="12120880" cy="5367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811635E1-D504-430E-BB7F-67652AC9DE42}"/>
              </a:ext>
            </a:extLst>
          </p:cNvPr>
          <p:cNvSpPr/>
          <p:nvPr/>
        </p:nvSpPr>
        <p:spPr>
          <a:xfrm flipV="1">
            <a:off x="35560" y="6804328"/>
            <a:ext cx="12120880" cy="5367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6E239106-8689-437C-96DB-CA3B59AEFCAE}"/>
              </a:ext>
            </a:extLst>
          </p:cNvPr>
          <p:cNvSpPr txBox="1"/>
          <p:nvPr/>
        </p:nvSpPr>
        <p:spPr>
          <a:xfrm>
            <a:off x="459188" y="1322588"/>
            <a:ext cx="10283024" cy="923330"/>
          </a:xfrm>
          <a:prstGeom prst="rect">
            <a:avLst/>
          </a:prstGeom>
          <a:noFill/>
        </p:spPr>
        <p:txBody>
          <a:bodyPr wrap="square">
            <a:spAutoFit/>
          </a:bodyPr>
          <a:lstStyle/>
          <a:p>
            <a:r>
              <a:rPr lang="en-US" dirty="0">
                <a:hlinkClick r:id="rId3"/>
              </a:rPr>
              <a:t>https://nflpa.com/partners/posts/things-to-know-about-year-end-nflpa-top-50-player-sales-list</a:t>
            </a:r>
            <a:endParaRPr lang="en-US" dirty="0"/>
          </a:p>
          <a:p>
            <a:endParaRPr lang="en-US" dirty="0"/>
          </a:p>
          <a:p>
            <a:r>
              <a:rPr lang="en-US" dirty="0">
                <a:hlinkClick r:id="rId4"/>
              </a:rPr>
              <a:t>https://www.licenseglobal.com/sports/nflpa-top-50-player-sales-list-revealed</a:t>
            </a:r>
            <a:endParaRPr lang="en-US" dirty="0"/>
          </a:p>
        </p:txBody>
      </p:sp>
    </p:spTree>
    <p:extLst>
      <p:ext uri="{BB962C8B-B14F-4D97-AF65-F5344CB8AC3E}">
        <p14:creationId xmlns:p14="http://schemas.microsoft.com/office/powerpoint/2010/main" val="11083876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9861139-F212-4731-A4D8-40030465CC84}"/>
              </a:ext>
            </a:extLst>
          </p:cNvPr>
          <p:cNvSpPr>
            <a:spLocks noGrp="1"/>
          </p:cNvSpPr>
          <p:nvPr>
            <p:ph type="subTitle" idx="1"/>
          </p:nvPr>
        </p:nvSpPr>
        <p:spPr>
          <a:xfrm>
            <a:off x="475602" y="806992"/>
            <a:ext cx="11116065" cy="1655762"/>
          </a:xfrm>
        </p:spPr>
        <p:txBody>
          <a:bodyPr>
            <a:noAutofit/>
          </a:bodyPr>
          <a:lstStyle/>
          <a:p>
            <a:pPr algn="l"/>
            <a:r>
              <a:rPr lang="en-US" sz="3600" dirty="0">
                <a:latin typeface="Arial Narrow" panose="020B0606020202030204" pitchFamily="34" charset="0"/>
              </a:rPr>
              <a:t>The </a:t>
            </a:r>
            <a:r>
              <a:rPr lang="en-US" sz="3600" b="1" u="sng" dirty="0">
                <a:latin typeface="Arial Narrow" panose="020B0606020202030204" pitchFamily="34" charset="0"/>
              </a:rPr>
              <a:t>licensor</a:t>
            </a:r>
            <a:r>
              <a:rPr lang="en-US" sz="3600" dirty="0">
                <a:latin typeface="Arial Narrow" panose="020B0606020202030204" pitchFamily="34" charset="0"/>
              </a:rPr>
              <a:t> is the company or individual granting the license</a:t>
            </a:r>
          </a:p>
          <a:p>
            <a:pPr algn="l"/>
            <a:endParaRPr lang="en-US" sz="3600" dirty="0">
              <a:latin typeface="Arial Narrow" panose="020B0606020202030204" pitchFamily="34" charset="0"/>
            </a:endParaRPr>
          </a:p>
          <a:p>
            <a:pPr algn="l"/>
            <a:r>
              <a:rPr lang="en-US" sz="3600" dirty="0">
                <a:latin typeface="Arial Narrow" panose="020B0606020202030204" pitchFamily="34" charset="0"/>
              </a:rPr>
              <a:t>The </a:t>
            </a:r>
            <a:r>
              <a:rPr lang="en-US" sz="3600" b="1" u="sng" dirty="0">
                <a:latin typeface="Arial Narrow" panose="020B0606020202030204" pitchFamily="34" charset="0"/>
              </a:rPr>
              <a:t>licensee</a:t>
            </a:r>
            <a:r>
              <a:rPr lang="en-US" sz="3600" dirty="0">
                <a:latin typeface="Arial Narrow" panose="020B0606020202030204" pitchFamily="34" charset="0"/>
              </a:rPr>
              <a:t> is the company or individual paying for the rights to use the licensor’s name or property </a:t>
            </a:r>
          </a:p>
        </p:txBody>
      </p:sp>
      <p:sp>
        <p:nvSpPr>
          <p:cNvPr id="4" name="Rectangle 3">
            <a:extLst>
              <a:ext uri="{FF2B5EF4-FFF2-40B4-BE49-F238E27FC236}">
                <a16:creationId xmlns:a16="http://schemas.microsoft.com/office/drawing/2014/main" id="{6D1E4B73-55E4-437C-A23C-850F86A556D8}"/>
              </a:ext>
            </a:extLst>
          </p:cNvPr>
          <p:cNvSpPr/>
          <p:nvPr/>
        </p:nvSpPr>
        <p:spPr>
          <a:xfrm>
            <a:off x="0" y="0"/>
            <a:ext cx="7112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C62B315C-FD20-4498-AA5B-B9FB90C642C3}"/>
              </a:ext>
            </a:extLst>
          </p:cNvPr>
          <p:cNvSpPr/>
          <p:nvPr/>
        </p:nvSpPr>
        <p:spPr>
          <a:xfrm>
            <a:off x="12120880" y="0"/>
            <a:ext cx="7112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1209649A-FD90-4EF6-8A15-09F005A5A3D8}"/>
              </a:ext>
            </a:extLst>
          </p:cNvPr>
          <p:cNvSpPr/>
          <p:nvPr/>
        </p:nvSpPr>
        <p:spPr>
          <a:xfrm flipV="1">
            <a:off x="0" y="1106"/>
            <a:ext cx="12120880" cy="5367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811635E1-D504-430E-BB7F-67652AC9DE42}"/>
              </a:ext>
            </a:extLst>
          </p:cNvPr>
          <p:cNvSpPr/>
          <p:nvPr/>
        </p:nvSpPr>
        <p:spPr>
          <a:xfrm flipV="1">
            <a:off x="35560" y="6804328"/>
            <a:ext cx="12120880" cy="5367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7D3A36A8-D6BF-4F79-8937-EC78D45A68AF}"/>
              </a:ext>
            </a:extLst>
          </p:cNvPr>
          <p:cNvSpPr/>
          <p:nvPr/>
        </p:nvSpPr>
        <p:spPr>
          <a:xfrm>
            <a:off x="71120" y="5732891"/>
            <a:ext cx="12049760" cy="3737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FF0000"/>
              </a:highlight>
            </a:endParaRPr>
          </a:p>
        </p:txBody>
      </p:sp>
      <p:pic>
        <p:nvPicPr>
          <p:cNvPr id="1026" name="Picture 2" descr="Licensing | NFLPA">
            <a:extLst>
              <a:ext uri="{FF2B5EF4-FFF2-40B4-BE49-F238E27FC236}">
                <a16:creationId xmlns:a16="http://schemas.microsoft.com/office/drawing/2014/main" id="{7289D519-6B94-41E0-AAE8-5C01D47AF18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5602" y="4395246"/>
            <a:ext cx="3924120" cy="22073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89674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9861139-F212-4731-A4D8-40030465CC84}"/>
              </a:ext>
            </a:extLst>
          </p:cNvPr>
          <p:cNvSpPr>
            <a:spLocks noGrp="1"/>
          </p:cNvSpPr>
          <p:nvPr>
            <p:ph type="subTitle" idx="1"/>
          </p:nvPr>
        </p:nvSpPr>
        <p:spPr>
          <a:xfrm>
            <a:off x="556450" y="309205"/>
            <a:ext cx="10575376" cy="1655762"/>
          </a:xfrm>
        </p:spPr>
        <p:txBody>
          <a:bodyPr>
            <a:noAutofit/>
          </a:bodyPr>
          <a:lstStyle/>
          <a:p>
            <a:pPr marL="457200" indent="-457200" algn="l">
              <a:buFont typeface="Arial" panose="020B0604020202020204" pitchFamily="34" charset="0"/>
              <a:buChar char="•"/>
            </a:pPr>
            <a:r>
              <a:rPr lang="en-US" sz="3200" dirty="0">
                <a:latin typeface="Arial Narrow" panose="020B0606020202030204" pitchFamily="34" charset="0"/>
              </a:rPr>
              <a:t>Licensed products and merchandise are not manufactured by leagues, teams, or schools, but rather by independent companies under an agreement with a sports entity</a:t>
            </a:r>
          </a:p>
          <a:p>
            <a:pPr marL="457200" indent="-457200" algn="l">
              <a:buFont typeface="Arial" panose="020B0604020202020204" pitchFamily="34" charset="0"/>
              <a:buChar char="•"/>
            </a:pPr>
            <a:endParaRPr lang="en-US" sz="3200" dirty="0">
              <a:latin typeface="Arial Narrow" panose="020B0606020202030204" pitchFamily="34" charset="0"/>
            </a:endParaRPr>
          </a:p>
          <a:p>
            <a:pPr marL="457200" indent="-457200" algn="l">
              <a:buFont typeface="Arial" panose="020B0604020202020204" pitchFamily="34" charset="0"/>
              <a:buChar char="•"/>
            </a:pPr>
            <a:r>
              <a:rPr lang="en-US" sz="3200" dirty="0">
                <a:latin typeface="Arial Narrow" panose="020B0606020202030204" pitchFamily="34" charset="0"/>
              </a:rPr>
              <a:t>Licensed products are an extremely lucrative business</a:t>
            </a:r>
          </a:p>
          <a:p>
            <a:pPr marL="457200" indent="-457200" algn="l">
              <a:buFont typeface="Arial" panose="020B0604020202020204" pitchFamily="34" charset="0"/>
              <a:buChar char="•"/>
            </a:pPr>
            <a:endParaRPr lang="en-US" sz="3200" dirty="0">
              <a:latin typeface="Arial Narrow" panose="020B0606020202030204" pitchFamily="34" charset="0"/>
            </a:endParaRPr>
          </a:p>
          <a:p>
            <a:pPr marL="457200" indent="-457200" algn="l">
              <a:buFont typeface="Arial" panose="020B0604020202020204" pitchFamily="34" charset="0"/>
              <a:buChar char="•"/>
            </a:pPr>
            <a:r>
              <a:rPr lang="en-US" sz="3200" dirty="0">
                <a:latin typeface="Arial Narrow" panose="020B0606020202030204" pitchFamily="34" charset="0"/>
              </a:rPr>
              <a:t>For example, the NFL Players generated retail sales of over $1.9 billion in </a:t>
            </a:r>
            <a:r>
              <a:rPr lang="en-US" sz="3200">
                <a:latin typeface="Arial Narrow" panose="020B0606020202030204" pitchFamily="34" charset="0"/>
              </a:rPr>
              <a:t>licensed merchandise </a:t>
            </a:r>
            <a:r>
              <a:rPr lang="en-US" sz="3200" dirty="0">
                <a:latin typeface="Arial Narrow" panose="020B0606020202030204" pitchFamily="34" charset="0"/>
              </a:rPr>
              <a:t>last season </a:t>
            </a:r>
          </a:p>
        </p:txBody>
      </p:sp>
      <p:sp>
        <p:nvSpPr>
          <p:cNvPr id="4" name="Rectangle 3">
            <a:extLst>
              <a:ext uri="{FF2B5EF4-FFF2-40B4-BE49-F238E27FC236}">
                <a16:creationId xmlns:a16="http://schemas.microsoft.com/office/drawing/2014/main" id="{6D1E4B73-55E4-437C-A23C-850F86A556D8}"/>
              </a:ext>
            </a:extLst>
          </p:cNvPr>
          <p:cNvSpPr/>
          <p:nvPr/>
        </p:nvSpPr>
        <p:spPr>
          <a:xfrm>
            <a:off x="0" y="0"/>
            <a:ext cx="7112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Rectangle 4">
            <a:extLst>
              <a:ext uri="{FF2B5EF4-FFF2-40B4-BE49-F238E27FC236}">
                <a16:creationId xmlns:a16="http://schemas.microsoft.com/office/drawing/2014/main" id="{C62B315C-FD20-4498-AA5B-B9FB90C642C3}"/>
              </a:ext>
            </a:extLst>
          </p:cNvPr>
          <p:cNvSpPr/>
          <p:nvPr/>
        </p:nvSpPr>
        <p:spPr>
          <a:xfrm>
            <a:off x="12120880" y="0"/>
            <a:ext cx="7112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Rectangle 6">
            <a:extLst>
              <a:ext uri="{FF2B5EF4-FFF2-40B4-BE49-F238E27FC236}">
                <a16:creationId xmlns:a16="http://schemas.microsoft.com/office/drawing/2014/main" id="{1209649A-FD90-4EF6-8A15-09F005A5A3D8}"/>
              </a:ext>
            </a:extLst>
          </p:cNvPr>
          <p:cNvSpPr/>
          <p:nvPr/>
        </p:nvSpPr>
        <p:spPr>
          <a:xfrm flipV="1">
            <a:off x="0" y="1106"/>
            <a:ext cx="12120880" cy="5367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811635E1-D504-430E-BB7F-67652AC9DE42}"/>
              </a:ext>
            </a:extLst>
          </p:cNvPr>
          <p:cNvSpPr/>
          <p:nvPr/>
        </p:nvSpPr>
        <p:spPr>
          <a:xfrm flipV="1">
            <a:off x="35560" y="6804328"/>
            <a:ext cx="12120880" cy="5367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Rectangle 1">
            <a:extLst>
              <a:ext uri="{FF2B5EF4-FFF2-40B4-BE49-F238E27FC236}">
                <a16:creationId xmlns:a16="http://schemas.microsoft.com/office/drawing/2014/main" id="{7D3A36A8-D6BF-4F79-8937-EC78D45A68AF}"/>
              </a:ext>
            </a:extLst>
          </p:cNvPr>
          <p:cNvSpPr/>
          <p:nvPr/>
        </p:nvSpPr>
        <p:spPr>
          <a:xfrm>
            <a:off x="71120" y="5732891"/>
            <a:ext cx="12049760" cy="3737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highlight>
                <a:srgbClr val="FF0000"/>
              </a:highlight>
              <a:uLnTx/>
              <a:uFillTx/>
              <a:latin typeface="Calibri" panose="020F0502020204030204"/>
              <a:ea typeface="+mn-ea"/>
              <a:cs typeface="+mn-cs"/>
            </a:endParaRPr>
          </a:p>
        </p:txBody>
      </p:sp>
      <p:pic>
        <p:nvPicPr>
          <p:cNvPr id="6" name="Picture 5">
            <a:extLst>
              <a:ext uri="{FF2B5EF4-FFF2-40B4-BE49-F238E27FC236}">
                <a16:creationId xmlns:a16="http://schemas.microsoft.com/office/drawing/2014/main" id="{D09CB53C-D0DA-4F35-9284-2BA5F44C53A6}"/>
              </a:ext>
            </a:extLst>
          </p:cNvPr>
          <p:cNvPicPr>
            <a:picLocks noChangeAspect="1"/>
          </p:cNvPicPr>
          <p:nvPr/>
        </p:nvPicPr>
        <p:blipFill>
          <a:blip r:embed="rId2"/>
          <a:stretch>
            <a:fillRect/>
          </a:stretch>
        </p:blipFill>
        <p:spPr>
          <a:xfrm>
            <a:off x="309064" y="4732766"/>
            <a:ext cx="3686175" cy="2000250"/>
          </a:xfrm>
          <a:prstGeom prst="rect">
            <a:avLst/>
          </a:prstGeom>
        </p:spPr>
      </p:pic>
    </p:spTree>
    <p:extLst>
      <p:ext uri="{BB962C8B-B14F-4D97-AF65-F5344CB8AC3E}">
        <p14:creationId xmlns:p14="http://schemas.microsoft.com/office/powerpoint/2010/main" val="15684058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C96AA5CA-B19C-48D2-A2F2-AF7724F7722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34" y="3291507"/>
            <a:ext cx="12192000" cy="35306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6D1E4B73-55E4-437C-A23C-850F86A556D8}"/>
              </a:ext>
            </a:extLst>
          </p:cNvPr>
          <p:cNvSpPr/>
          <p:nvPr/>
        </p:nvSpPr>
        <p:spPr>
          <a:xfrm>
            <a:off x="0" y="0"/>
            <a:ext cx="7112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C62B315C-FD20-4498-AA5B-B9FB90C642C3}"/>
              </a:ext>
            </a:extLst>
          </p:cNvPr>
          <p:cNvSpPr/>
          <p:nvPr/>
        </p:nvSpPr>
        <p:spPr>
          <a:xfrm>
            <a:off x="12120880" y="0"/>
            <a:ext cx="7112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1209649A-FD90-4EF6-8A15-09F005A5A3D8}"/>
              </a:ext>
            </a:extLst>
          </p:cNvPr>
          <p:cNvSpPr/>
          <p:nvPr/>
        </p:nvSpPr>
        <p:spPr>
          <a:xfrm flipV="1">
            <a:off x="0" y="1106"/>
            <a:ext cx="12120880" cy="5367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811635E1-D504-430E-BB7F-67652AC9DE42}"/>
              </a:ext>
            </a:extLst>
          </p:cNvPr>
          <p:cNvSpPr/>
          <p:nvPr/>
        </p:nvSpPr>
        <p:spPr>
          <a:xfrm flipV="1">
            <a:off x="35560" y="6804328"/>
            <a:ext cx="12120880" cy="5367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ubtitle 2">
            <a:extLst>
              <a:ext uri="{FF2B5EF4-FFF2-40B4-BE49-F238E27FC236}">
                <a16:creationId xmlns:a16="http://schemas.microsoft.com/office/drawing/2014/main" id="{40C7068B-B3B0-4E95-990E-860716AEC20E}"/>
              </a:ext>
            </a:extLst>
          </p:cNvPr>
          <p:cNvSpPr txBox="1">
            <a:spLocks/>
          </p:cNvSpPr>
          <p:nvPr/>
        </p:nvSpPr>
        <p:spPr>
          <a:xfrm>
            <a:off x="1488440" y="456200"/>
            <a:ext cx="9144000" cy="2433884"/>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4400" b="1" dirty="0">
                <a:latin typeface="Arial Narrow" panose="020B0606020202030204" pitchFamily="34" charset="0"/>
              </a:rPr>
              <a:t>NFL PLAYERS ASSOCIATION</a:t>
            </a:r>
          </a:p>
          <a:p>
            <a:endParaRPr lang="en-US" sz="1400" b="1" dirty="0">
              <a:latin typeface="Arial Narrow" panose="020B0606020202030204" pitchFamily="34" charset="0"/>
            </a:endParaRPr>
          </a:p>
          <a:p>
            <a:r>
              <a:rPr lang="en-US" sz="3600" b="1" dirty="0">
                <a:latin typeface="Arial Narrow" panose="020B0606020202030204" pitchFamily="34" charset="0"/>
              </a:rPr>
              <a:t>Official rankings of all officially licensed NFL player products and merchandise: 2019-20</a:t>
            </a:r>
          </a:p>
        </p:txBody>
      </p:sp>
    </p:spTree>
    <p:extLst>
      <p:ext uri="{BB962C8B-B14F-4D97-AF65-F5344CB8AC3E}">
        <p14:creationId xmlns:p14="http://schemas.microsoft.com/office/powerpoint/2010/main" val="10487983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C96AA5CA-B19C-48D2-A2F2-AF7724F7722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34" y="3291507"/>
            <a:ext cx="12192000" cy="35306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6D1E4B73-55E4-437C-A23C-850F86A556D8}"/>
              </a:ext>
            </a:extLst>
          </p:cNvPr>
          <p:cNvSpPr/>
          <p:nvPr/>
        </p:nvSpPr>
        <p:spPr>
          <a:xfrm>
            <a:off x="0" y="0"/>
            <a:ext cx="7112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C62B315C-FD20-4498-AA5B-B9FB90C642C3}"/>
              </a:ext>
            </a:extLst>
          </p:cNvPr>
          <p:cNvSpPr/>
          <p:nvPr/>
        </p:nvSpPr>
        <p:spPr>
          <a:xfrm>
            <a:off x="12120880" y="0"/>
            <a:ext cx="7112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1209649A-FD90-4EF6-8A15-09F005A5A3D8}"/>
              </a:ext>
            </a:extLst>
          </p:cNvPr>
          <p:cNvSpPr/>
          <p:nvPr/>
        </p:nvSpPr>
        <p:spPr>
          <a:xfrm flipV="1">
            <a:off x="0" y="1106"/>
            <a:ext cx="12120880" cy="5367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811635E1-D504-430E-BB7F-67652AC9DE42}"/>
              </a:ext>
            </a:extLst>
          </p:cNvPr>
          <p:cNvSpPr/>
          <p:nvPr/>
        </p:nvSpPr>
        <p:spPr>
          <a:xfrm flipV="1">
            <a:off x="35560" y="6804328"/>
            <a:ext cx="12120880" cy="5367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Subtitle 2">
            <a:extLst>
              <a:ext uri="{FF2B5EF4-FFF2-40B4-BE49-F238E27FC236}">
                <a16:creationId xmlns:a16="http://schemas.microsoft.com/office/drawing/2014/main" id="{1F07C645-7D52-4DF8-8EBE-6660DBBB7C89}"/>
              </a:ext>
            </a:extLst>
          </p:cNvPr>
          <p:cNvSpPr>
            <a:spLocks noGrp="1"/>
          </p:cNvSpPr>
          <p:nvPr>
            <p:ph type="subTitle" idx="1"/>
          </p:nvPr>
        </p:nvSpPr>
        <p:spPr>
          <a:xfrm>
            <a:off x="1108655" y="707216"/>
            <a:ext cx="9974690" cy="1655762"/>
          </a:xfrm>
        </p:spPr>
        <p:txBody>
          <a:bodyPr>
            <a:noAutofit/>
          </a:bodyPr>
          <a:lstStyle/>
          <a:p>
            <a:r>
              <a:rPr lang="en-US" sz="2800" dirty="0">
                <a:latin typeface="Arial Narrow" panose="020B0606020202030204" pitchFamily="34" charset="0"/>
              </a:rPr>
              <a:t>A new player sits atop the year-end NFLPA Top 50 Player Sales List for the first time in three seasons. Super Bowl MVP Patrick </a:t>
            </a:r>
            <a:r>
              <a:rPr lang="en-US" sz="2800" dirty="0" err="1">
                <a:latin typeface="Arial Narrow" panose="020B0606020202030204" pitchFamily="34" charset="0"/>
              </a:rPr>
              <a:t>Mahomes</a:t>
            </a:r>
            <a:r>
              <a:rPr lang="en-US" sz="2800" dirty="0">
                <a:latin typeface="Arial Narrow" panose="020B0606020202030204" pitchFamily="34" charset="0"/>
              </a:rPr>
              <a:t> moved past Tom Brady into the No. 1 position on the official list of top-selling players from March 1, 2019 through February 29, 2020.​ Brady finished the previous two seasons as the top player on the list, and currently sits at No. 2.</a:t>
            </a:r>
          </a:p>
        </p:txBody>
      </p:sp>
    </p:spTree>
    <p:extLst>
      <p:ext uri="{BB962C8B-B14F-4D97-AF65-F5344CB8AC3E}">
        <p14:creationId xmlns:p14="http://schemas.microsoft.com/office/powerpoint/2010/main" val="41789442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C96AA5CA-B19C-48D2-A2F2-AF7724F7722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34" y="3291507"/>
            <a:ext cx="12192000" cy="35306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6D1E4B73-55E4-437C-A23C-850F86A556D8}"/>
              </a:ext>
            </a:extLst>
          </p:cNvPr>
          <p:cNvSpPr/>
          <p:nvPr/>
        </p:nvSpPr>
        <p:spPr>
          <a:xfrm>
            <a:off x="0" y="0"/>
            <a:ext cx="7112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C62B315C-FD20-4498-AA5B-B9FB90C642C3}"/>
              </a:ext>
            </a:extLst>
          </p:cNvPr>
          <p:cNvSpPr/>
          <p:nvPr/>
        </p:nvSpPr>
        <p:spPr>
          <a:xfrm>
            <a:off x="12120880" y="0"/>
            <a:ext cx="7112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1209649A-FD90-4EF6-8A15-09F005A5A3D8}"/>
              </a:ext>
            </a:extLst>
          </p:cNvPr>
          <p:cNvSpPr/>
          <p:nvPr/>
        </p:nvSpPr>
        <p:spPr>
          <a:xfrm flipV="1">
            <a:off x="0" y="1106"/>
            <a:ext cx="12120880" cy="5367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811635E1-D504-430E-BB7F-67652AC9DE42}"/>
              </a:ext>
            </a:extLst>
          </p:cNvPr>
          <p:cNvSpPr/>
          <p:nvPr/>
        </p:nvSpPr>
        <p:spPr>
          <a:xfrm flipV="1">
            <a:off x="35560" y="6804328"/>
            <a:ext cx="12120880" cy="5367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Subtitle 2">
            <a:extLst>
              <a:ext uri="{FF2B5EF4-FFF2-40B4-BE49-F238E27FC236}">
                <a16:creationId xmlns:a16="http://schemas.microsoft.com/office/drawing/2014/main" id="{1F07C645-7D52-4DF8-8EBE-6660DBBB7C89}"/>
              </a:ext>
            </a:extLst>
          </p:cNvPr>
          <p:cNvSpPr>
            <a:spLocks noGrp="1"/>
          </p:cNvSpPr>
          <p:nvPr>
            <p:ph type="subTitle" idx="1"/>
          </p:nvPr>
        </p:nvSpPr>
        <p:spPr>
          <a:xfrm>
            <a:off x="975912" y="707216"/>
            <a:ext cx="10240176" cy="1655762"/>
          </a:xfrm>
        </p:spPr>
        <p:txBody>
          <a:bodyPr>
            <a:noAutofit/>
          </a:bodyPr>
          <a:lstStyle/>
          <a:p>
            <a:r>
              <a:rPr lang="en-US" sz="2800" dirty="0">
                <a:latin typeface="Arial Narrow" panose="020B0606020202030204" pitchFamily="34" charset="0"/>
              </a:rPr>
              <a:t>The NFLPA’s Top 50 Player Sales List, which reports sales of all officially licensed NFL player-identified merchandise, is compiled using the most up-to-date, comprehensive figures currently available. These are the only verified rankings of all officially licensed NFL player-identified product sold from online and traditional retail outlets as reported by more than 80 NFLPA licensees.</a:t>
            </a:r>
          </a:p>
        </p:txBody>
      </p:sp>
    </p:spTree>
    <p:extLst>
      <p:ext uri="{BB962C8B-B14F-4D97-AF65-F5344CB8AC3E}">
        <p14:creationId xmlns:p14="http://schemas.microsoft.com/office/powerpoint/2010/main" val="29842426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C96AA5CA-B19C-48D2-A2F2-AF7724F7722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34" y="3291507"/>
            <a:ext cx="12192000" cy="35306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6D1E4B73-55E4-437C-A23C-850F86A556D8}"/>
              </a:ext>
            </a:extLst>
          </p:cNvPr>
          <p:cNvSpPr/>
          <p:nvPr/>
        </p:nvSpPr>
        <p:spPr>
          <a:xfrm>
            <a:off x="0" y="0"/>
            <a:ext cx="7112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C62B315C-FD20-4498-AA5B-B9FB90C642C3}"/>
              </a:ext>
            </a:extLst>
          </p:cNvPr>
          <p:cNvSpPr/>
          <p:nvPr/>
        </p:nvSpPr>
        <p:spPr>
          <a:xfrm>
            <a:off x="12120880" y="0"/>
            <a:ext cx="7112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1209649A-FD90-4EF6-8A15-09F005A5A3D8}"/>
              </a:ext>
            </a:extLst>
          </p:cNvPr>
          <p:cNvSpPr/>
          <p:nvPr/>
        </p:nvSpPr>
        <p:spPr>
          <a:xfrm flipV="1">
            <a:off x="0" y="1106"/>
            <a:ext cx="12120880" cy="5367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811635E1-D504-430E-BB7F-67652AC9DE42}"/>
              </a:ext>
            </a:extLst>
          </p:cNvPr>
          <p:cNvSpPr/>
          <p:nvPr/>
        </p:nvSpPr>
        <p:spPr>
          <a:xfrm flipV="1">
            <a:off x="35560" y="6804328"/>
            <a:ext cx="12120880" cy="5367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Subtitle 2">
            <a:extLst>
              <a:ext uri="{FF2B5EF4-FFF2-40B4-BE49-F238E27FC236}">
                <a16:creationId xmlns:a16="http://schemas.microsoft.com/office/drawing/2014/main" id="{1F07C645-7D52-4DF8-8EBE-6660DBBB7C89}"/>
              </a:ext>
            </a:extLst>
          </p:cNvPr>
          <p:cNvSpPr>
            <a:spLocks noGrp="1"/>
          </p:cNvSpPr>
          <p:nvPr>
            <p:ph type="subTitle" idx="1"/>
          </p:nvPr>
        </p:nvSpPr>
        <p:spPr>
          <a:xfrm>
            <a:off x="1140460" y="660317"/>
            <a:ext cx="9911080" cy="1655762"/>
          </a:xfrm>
        </p:spPr>
        <p:txBody>
          <a:bodyPr>
            <a:noAutofit/>
          </a:bodyPr>
          <a:lstStyle/>
          <a:p>
            <a:r>
              <a:rPr lang="en-US" sz="2800" dirty="0">
                <a:latin typeface="Arial Narrow" panose="020B0606020202030204" pitchFamily="34" charset="0"/>
              </a:rPr>
              <a:t>Licensed product categories include, men’s, women’s and youth game jerseys, T-shirts and hoodies, backpacks, wall decals, pennants, collectible figurines, matted and framed photos, bobbleheads, plush, drinkware, pet products, and many more. For the sixth consecutive year, NFLPA licensees generated record retail sales, exceeding $1.9 billion during the year.</a:t>
            </a:r>
          </a:p>
        </p:txBody>
      </p:sp>
    </p:spTree>
    <p:extLst>
      <p:ext uri="{BB962C8B-B14F-4D97-AF65-F5344CB8AC3E}">
        <p14:creationId xmlns:p14="http://schemas.microsoft.com/office/powerpoint/2010/main" val="12220901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C96AA5CA-B19C-48D2-A2F2-AF7724F7722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34" y="3291507"/>
            <a:ext cx="12192000" cy="35306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6D1E4B73-55E4-437C-A23C-850F86A556D8}"/>
              </a:ext>
            </a:extLst>
          </p:cNvPr>
          <p:cNvSpPr/>
          <p:nvPr/>
        </p:nvSpPr>
        <p:spPr>
          <a:xfrm>
            <a:off x="0" y="0"/>
            <a:ext cx="7112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C62B315C-FD20-4498-AA5B-B9FB90C642C3}"/>
              </a:ext>
            </a:extLst>
          </p:cNvPr>
          <p:cNvSpPr/>
          <p:nvPr/>
        </p:nvSpPr>
        <p:spPr>
          <a:xfrm>
            <a:off x="12120880" y="0"/>
            <a:ext cx="7112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1209649A-FD90-4EF6-8A15-09F005A5A3D8}"/>
              </a:ext>
            </a:extLst>
          </p:cNvPr>
          <p:cNvSpPr/>
          <p:nvPr/>
        </p:nvSpPr>
        <p:spPr>
          <a:xfrm flipV="1">
            <a:off x="0" y="1106"/>
            <a:ext cx="12120880" cy="5367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811635E1-D504-430E-BB7F-67652AC9DE42}"/>
              </a:ext>
            </a:extLst>
          </p:cNvPr>
          <p:cNvSpPr/>
          <p:nvPr/>
        </p:nvSpPr>
        <p:spPr>
          <a:xfrm flipV="1">
            <a:off x="35560" y="6804328"/>
            <a:ext cx="12120880" cy="5367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Subtitle 2">
            <a:extLst>
              <a:ext uri="{FF2B5EF4-FFF2-40B4-BE49-F238E27FC236}">
                <a16:creationId xmlns:a16="http://schemas.microsoft.com/office/drawing/2014/main" id="{1F07C645-7D52-4DF8-8EBE-6660DBBB7C89}"/>
              </a:ext>
            </a:extLst>
          </p:cNvPr>
          <p:cNvSpPr>
            <a:spLocks noGrp="1"/>
          </p:cNvSpPr>
          <p:nvPr>
            <p:ph type="subTitle" idx="1"/>
          </p:nvPr>
        </p:nvSpPr>
        <p:spPr>
          <a:xfrm>
            <a:off x="1244600" y="707216"/>
            <a:ext cx="9631680" cy="1655762"/>
          </a:xfrm>
        </p:spPr>
        <p:txBody>
          <a:bodyPr>
            <a:noAutofit/>
          </a:bodyPr>
          <a:lstStyle/>
          <a:p>
            <a:r>
              <a:rPr lang="en-US" sz="2800" dirty="0" err="1">
                <a:latin typeface="Arial Narrow" panose="020B0606020202030204" pitchFamily="34" charset="0"/>
              </a:rPr>
              <a:t>Mahomes</a:t>
            </a:r>
            <a:r>
              <a:rPr lang="en-US" sz="2800" dirty="0">
                <a:latin typeface="Arial Narrow" panose="020B0606020202030204" pitchFamily="34" charset="0"/>
              </a:rPr>
              <a:t>’ popularity surged during the 2019 season as a result of dynamic performances on the field and personal traits that make him special off the field. Lamar Jackson has also rapidly ascended, going from No. 41 heading into the season to No. 3 on the current list.</a:t>
            </a:r>
          </a:p>
        </p:txBody>
      </p:sp>
    </p:spTree>
    <p:extLst>
      <p:ext uri="{BB962C8B-B14F-4D97-AF65-F5344CB8AC3E}">
        <p14:creationId xmlns:p14="http://schemas.microsoft.com/office/powerpoint/2010/main" val="140838756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7712</TotalTime>
  <Words>1000</Words>
  <Application>Microsoft Office PowerPoint</Application>
  <PresentationFormat>Widescreen</PresentationFormat>
  <Paragraphs>81</Paragraphs>
  <Slides>25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Arial</vt:lpstr>
      <vt:lpstr>Arial Narrow</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 Lindauer</dc:creator>
  <cp:lastModifiedBy>Chris Lindauer</cp:lastModifiedBy>
  <cp:revision>23</cp:revision>
  <dcterms:created xsi:type="dcterms:W3CDTF">2020-07-17T00:32:07Z</dcterms:created>
  <dcterms:modified xsi:type="dcterms:W3CDTF">2020-08-21T03:48:03Z</dcterms:modified>
</cp:coreProperties>
</file>